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tyr.cap.ru/news/2022/04/15/beregi-svoyu-planetu-vedj-drugoj-pohozhej-netu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023A7-A092-4879-B6D7-D07D44CDC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400" b="1" dirty="0"/>
              <a:t>Урок-погружение в тему : </a:t>
            </a:r>
            <a:br>
              <a:rPr lang="ru-RU" sz="2400" b="1" dirty="0"/>
            </a:br>
            <a:r>
              <a:rPr lang="ru-RU" sz="2400" b="1" dirty="0"/>
              <a:t>«Тепловые двигатели и охрана окружающей среды» </a:t>
            </a: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92A43B-641C-42EF-8D25-527B54C6C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723075"/>
            <a:ext cx="7766936" cy="424657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                                                          Учитель физики: </a:t>
            </a:r>
            <a:r>
              <a:rPr lang="ru-RU" dirty="0" err="1">
                <a:solidFill>
                  <a:schemeClr val="tx1"/>
                </a:solidFill>
              </a:rPr>
              <a:t>Калагина</a:t>
            </a:r>
            <a:r>
              <a:rPr lang="ru-RU" dirty="0">
                <a:solidFill>
                  <a:schemeClr val="tx1"/>
                </a:solidFill>
              </a:rPr>
              <a:t> О.И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86D3E-EC8D-47AE-BF79-A8FC446DD8A3}"/>
              </a:ext>
            </a:extLst>
          </p:cNvPr>
          <p:cNvSpPr txBox="1"/>
          <p:nvPr/>
        </p:nvSpPr>
        <p:spPr>
          <a:xfrm>
            <a:off x="1796995" y="524787"/>
            <a:ext cx="70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МБОУ «Лицей современных технологий управления №2» </a:t>
            </a:r>
            <a:r>
              <a:rPr lang="ru-RU" dirty="0" err="1"/>
              <a:t>г.Пенза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71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_compressed.jpg">
            <a:extLst>
              <a:ext uri="{FF2B5EF4-FFF2-40B4-BE49-F238E27FC236}">
                <a16:creationId xmlns:a16="http://schemas.microsoft.com/office/drawing/2014/main" id="{8E7362A2-CE11-4A4F-974F-8BA7B259BE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8657" y="1574358"/>
            <a:ext cx="5414839" cy="40763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FFD2F-3EC6-4E95-9ACA-4EF82A0A3E57}"/>
              </a:ext>
            </a:extLst>
          </p:cNvPr>
          <p:cNvSpPr txBox="1"/>
          <p:nvPr/>
        </p:nvSpPr>
        <p:spPr>
          <a:xfrm>
            <a:off x="1208599" y="884085"/>
            <a:ext cx="7490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hlinkClick r:id="rId3"/>
              </a:rPr>
              <a:t>Берегите  свою планету!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31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E82472-D72C-4113-BBDC-437E94DFD80D}"/>
              </a:ext>
            </a:extLst>
          </p:cNvPr>
          <p:cNvSpPr txBox="1"/>
          <p:nvPr/>
        </p:nvSpPr>
        <p:spPr>
          <a:xfrm>
            <a:off x="1335820" y="143123"/>
            <a:ext cx="780818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400" dirty="0"/>
              <a:t>Цель:</a:t>
            </a:r>
          </a:p>
          <a:p>
            <a:r>
              <a:rPr lang="ru-RU" sz="2400" dirty="0"/>
              <a:t>показать учащимся роль тепловых двигателей в жизни человека и их влияние на окружающую среду</a:t>
            </a:r>
          </a:p>
          <a:p>
            <a:endParaRPr lang="ru-RU" sz="2400" dirty="0"/>
          </a:p>
          <a:p>
            <a:r>
              <a:rPr lang="ru-RU" sz="2400" dirty="0"/>
              <a:t>Задачи:</a:t>
            </a:r>
          </a:p>
          <a:p>
            <a:r>
              <a:rPr lang="ru-RU" sz="2400" dirty="0"/>
              <a:t>-изучить литературу по данному вопросу;</a:t>
            </a:r>
          </a:p>
          <a:p>
            <a:r>
              <a:rPr lang="ru-RU" sz="2400" dirty="0"/>
              <a:t>-выяснить какое влияние оказывают тепловые двигатели на окружающую среду;</a:t>
            </a:r>
          </a:p>
          <a:p>
            <a:r>
              <a:rPr lang="ru-RU" sz="2400" dirty="0"/>
              <a:t>-какие способы решения данной проблемы существуют;</a:t>
            </a:r>
          </a:p>
          <a:p>
            <a:r>
              <a:rPr lang="ru-RU" sz="2400" dirty="0"/>
              <a:t>-продумать и создать на каждой станции продукт проекта;</a:t>
            </a:r>
          </a:p>
          <a:p>
            <a:r>
              <a:rPr lang="ru-RU" sz="2400" dirty="0"/>
              <a:t>-показать учащимся возможность работы с цифровыми лабораториями «ЭНЕРДЖИ» и « </a:t>
            </a:r>
            <a:r>
              <a:rPr lang="en-US" sz="2400" dirty="0"/>
              <a:t>RELEON</a:t>
            </a:r>
            <a:r>
              <a:rPr lang="ru-RU" sz="24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1116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DED82B-7AB7-4B2A-A350-B35C9A9A2722}"/>
              </a:ext>
            </a:extLst>
          </p:cNvPr>
          <p:cNvSpPr txBox="1"/>
          <p:nvPr/>
        </p:nvSpPr>
        <p:spPr>
          <a:xfrm>
            <a:off x="1963972" y="683812"/>
            <a:ext cx="6734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Маршрутный лист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B161FF5-84BB-49CE-A61F-64E88DEB5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93929"/>
              </p:ext>
            </p:extLst>
          </p:nvPr>
        </p:nvGraphicFramePr>
        <p:xfrm>
          <a:off x="1057523" y="1550504"/>
          <a:ext cx="7991061" cy="3753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1619">
                  <a:extLst>
                    <a:ext uri="{9D8B030D-6E8A-4147-A177-3AD203B41FA5}">
                      <a16:colId xmlns:a16="http://schemas.microsoft.com/office/drawing/2014/main" val="468865463"/>
                    </a:ext>
                  </a:extLst>
                </a:gridCol>
                <a:gridCol w="4949442">
                  <a:extLst>
                    <a:ext uri="{9D8B030D-6E8A-4147-A177-3AD203B41FA5}">
                      <a16:colId xmlns:a16="http://schemas.microsoft.com/office/drawing/2014/main" val="1116673645"/>
                    </a:ext>
                  </a:extLst>
                </a:gridCol>
              </a:tblGrid>
              <a:tr h="6225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станции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8565094"/>
                  </a:ext>
                </a:extLst>
              </a:tr>
              <a:tr h="6225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Историческая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8338721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</a:rPr>
                        <a:t>Энергетическая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041915"/>
                  </a:ext>
                </a:extLst>
              </a:tr>
              <a:tr h="6225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</a:rPr>
                        <a:t>Конструкторская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540153"/>
                  </a:ext>
                </a:extLst>
              </a:tr>
              <a:tr h="6225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</a:rPr>
                        <a:t>Экспериментальная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61363"/>
                  </a:ext>
                </a:extLst>
              </a:tr>
              <a:tr h="6225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</a:rPr>
                        <a:t>Экологическая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41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3D0362-A477-4FAC-B0E0-D2DB5C7327A0}"/>
              </a:ext>
            </a:extLst>
          </p:cNvPr>
          <p:cNvSpPr txBox="1"/>
          <p:nvPr/>
        </p:nvSpPr>
        <p:spPr>
          <a:xfrm>
            <a:off x="2997642" y="540689"/>
            <a:ext cx="4921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/>
              <a:t>Станция «Историческая»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AF408-7902-4D4B-B189-FFF22C17819C}"/>
              </a:ext>
            </a:extLst>
          </p:cNvPr>
          <p:cNvSpPr txBox="1"/>
          <p:nvPr/>
        </p:nvSpPr>
        <p:spPr>
          <a:xfrm>
            <a:off x="2003729" y="1033670"/>
            <a:ext cx="65916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этой станции дети знакомятся с историей возникновения тепловых двигателей и их видами.</a:t>
            </a:r>
          </a:p>
          <a:p>
            <a:endParaRPr lang="ru-RU" dirty="0"/>
          </a:p>
        </p:txBody>
      </p:sp>
      <p:pic>
        <p:nvPicPr>
          <p:cNvPr id="7" name="Рисунок 6" descr="steam-engine-640.jpg">
            <a:extLst>
              <a:ext uri="{FF2B5EF4-FFF2-40B4-BE49-F238E27FC236}">
                <a16:creationId xmlns:a16="http://schemas.microsoft.com/office/drawing/2014/main" id="{0A5DC928-02F4-4839-A04B-20B3D38116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6" y="1699248"/>
            <a:ext cx="3180522" cy="2166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EE742F-A09E-4C56-A2DA-79A40B669A10}"/>
              </a:ext>
            </a:extLst>
          </p:cNvPr>
          <p:cNvSpPr txBox="1"/>
          <p:nvPr/>
        </p:nvSpPr>
        <p:spPr>
          <a:xfrm>
            <a:off x="795130" y="21866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Содержимое 3" descr="89b212cfb43051a6ac8c32db39b241b1.jpg">
            <a:extLst>
              <a:ext uri="{FF2B5EF4-FFF2-40B4-BE49-F238E27FC236}">
                <a16:creationId xmlns:a16="http://schemas.microsoft.com/office/drawing/2014/main" id="{80738741-2A6C-4398-85E5-FE0C465E73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5129" y="4509402"/>
            <a:ext cx="3612922" cy="2166342"/>
          </a:xfrm>
          <a:prstGeom prst="rect">
            <a:avLst/>
          </a:prstGeom>
        </p:spPr>
      </p:pic>
      <p:pic>
        <p:nvPicPr>
          <p:cNvPr id="15" name="Содержимое 6" descr="53f3a8b1c6b55f758e3862dc1a15ad16--gas-turbine-general-electric.jpg">
            <a:extLst>
              <a:ext uri="{FF2B5EF4-FFF2-40B4-BE49-F238E27FC236}">
                <a16:creationId xmlns:a16="http://schemas.microsoft.com/office/drawing/2014/main" id="{07F1334F-BD25-4589-8305-A0E0D91D546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8474" y="2238861"/>
            <a:ext cx="3253934" cy="21663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766C59-BF5F-4D90-A9A5-D2DFD15F0892}"/>
              </a:ext>
            </a:extLst>
          </p:cNvPr>
          <p:cNvSpPr txBox="1"/>
          <p:nvPr/>
        </p:nvSpPr>
        <p:spPr>
          <a:xfrm>
            <a:off x="193144" y="3546282"/>
            <a:ext cx="276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Первая паровая машина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FCCCE1-2BF4-4B2B-A921-F6C21936DB8A}"/>
              </a:ext>
            </a:extLst>
          </p:cNvPr>
          <p:cNvSpPr txBox="1"/>
          <p:nvPr/>
        </p:nvSpPr>
        <p:spPr>
          <a:xfrm>
            <a:off x="3443604" y="4071787"/>
            <a:ext cx="344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Современная паровая турбина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C0D41A-96BD-45D2-932D-84CB40D3A3E8}"/>
              </a:ext>
            </a:extLst>
          </p:cNvPr>
          <p:cNvSpPr txBox="1"/>
          <p:nvPr/>
        </p:nvSpPr>
        <p:spPr>
          <a:xfrm>
            <a:off x="5591550" y="6575860"/>
            <a:ext cx="351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Реактивный двигатель</a:t>
            </a:r>
          </a:p>
        </p:txBody>
      </p:sp>
      <p:pic>
        <p:nvPicPr>
          <p:cNvPr id="20" name="Содержимое 3" descr="149441162412awmucgljcy5saxzlam91cm5hbc5jb20vym1wzc8zodayndk4mc80mtk0mdc5lzqxotqwnzlfb3jpz2luywwuanbnp19fawq9otmzmjy.jpeg">
            <a:extLst>
              <a:ext uri="{FF2B5EF4-FFF2-40B4-BE49-F238E27FC236}">
                <a16:creationId xmlns:a16="http://schemas.microsoft.com/office/drawing/2014/main" id="{FDC381D0-2C48-4788-9DB8-30ABB781D1C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0381" y="1722050"/>
            <a:ext cx="3290442" cy="23359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63A764-541E-4423-8AF6-BD5085B2BB9C}"/>
              </a:ext>
            </a:extLst>
          </p:cNvPr>
          <p:cNvSpPr txBox="1"/>
          <p:nvPr/>
        </p:nvSpPr>
        <p:spPr>
          <a:xfrm>
            <a:off x="7450137" y="3638679"/>
            <a:ext cx="241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Газовая турбина</a:t>
            </a:r>
          </a:p>
        </p:txBody>
      </p:sp>
      <p:pic>
        <p:nvPicPr>
          <p:cNvPr id="23" name="Содержимое 3" descr="s1200.jpg">
            <a:extLst>
              <a:ext uri="{FF2B5EF4-FFF2-40B4-BE49-F238E27FC236}">
                <a16:creationId xmlns:a16="http://schemas.microsoft.com/office/drawing/2014/main" id="{442B0F93-230B-4C8E-AE8C-E56BA139502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7495" y="4519111"/>
            <a:ext cx="2991496" cy="21663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82AA180-4D47-46EE-A318-8D7DA3FD0C34}"/>
              </a:ext>
            </a:extLst>
          </p:cNvPr>
          <p:cNvSpPr txBox="1"/>
          <p:nvPr/>
        </p:nvSpPr>
        <p:spPr>
          <a:xfrm>
            <a:off x="1123122" y="6316121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Дизельный двигатель</a:t>
            </a:r>
          </a:p>
        </p:txBody>
      </p:sp>
    </p:spTree>
    <p:extLst>
      <p:ext uri="{BB962C8B-B14F-4D97-AF65-F5344CB8AC3E}">
        <p14:creationId xmlns:p14="http://schemas.microsoft.com/office/powerpoint/2010/main" val="263081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5808B2-48D2-4B68-9EFC-07E9905BBD15}"/>
              </a:ext>
            </a:extLst>
          </p:cNvPr>
          <p:cNvSpPr txBox="1"/>
          <p:nvPr/>
        </p:nvSpPr>
        <p:spPr>
          <a:xfrm>
            <a:off x="2067339" y="453224"/>
            <a:ext cx="6202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Станция «Энергетическая»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BB38FA-8EAE-4F25-BE08-B869881A15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48" y="4413947"/>
            <a:ext cx="3477813" cy="230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C57C58-642E-4EA3-87C3-265599B0B8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1" y="2071240"/>
            <a:ext cx="3013544" cy="2409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02D70C-6C6E-498E-A6C0-A52D26CEC36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2485"/>
          <a:stretch/>
        </p:blipFill>
        <p:spPr bwMode="auto">
          <a:xfrm rot="10800000">
            <a:off x="4150581" y="1960640"/>
            <a:ext cx="3554232" cy="2409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5FBE29-6668-47A9-939D-4CCAE919350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74" y="4413947"/>
            <a:ext cx="3374445" cy="230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02EC76-5800-41BC-9703-9D8A62018D7F}"/>
              </a:ext>
            </a:extLst>
          </p:cNvPr>
          <p:cNvSpPr txBox="1"/>
          <p:nvPr/>
        </p:nvSpPr>
        <p:spPr>
          <a:xfrm>
            <a:off x="1534602" y="1077566"/>
            <a:ext cx="6464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На этой станции учащиеся создают свою АЭС</a:t>
            </a:r>
          </a:p>
        </p:txBody>
      </p:sp>
    </p:spTree>
    <p:extLst>
      <p:ext uri="{BB962C8B-B14F-4D97-AF65-F5344CB8AC3E}">
        <p14:creationId xmlns:p14="http://schemas.microsoft.com/office/powerpoint/2010/main" val="3801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4957E-4E41-4383-BAED-5FC6DAC2DDB3}"/>
              </a:ext>
            </a:extLst>
          </p:cNvPr>
          <p:cNvSpPr txBox="1"/>
          <p:nvPr/>
        </p:nvSpPr>
        <p:spPr>
          <a:xfrm>
            <a:off x="2798859" y="320890"/>
            <a:ext cx="50411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Станция «Конструкторская»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5B028-2860-45D8-BB1D-F18AE5272333}"/>
              </a:ext>
            </a:extLst>
          </p:cNvPr>
          <p:cNvSpPr txBox="1"/>
          <p:nvPr/>
        </p:nvSpPr>
        <p:spPr>
          <a:xfrm>
            <a:off x="771277" y="818984"/>
            <a:ext cx="8905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Задания этой станции детям сообщается заранее. Им предлагается сконструировать из подручных средств различные технические устройства, которые работают по принципу преобразования одного вида энергии в другую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5EF1ED-8453-4F4B-84F0-E86E7F81A6B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3783" r="15075" b="9501"/>
          <a:stretch/>
        </p:blipFill>
        <p:spPr bwMode="auto">
          <a:xfrm rot="5400000">
            <a:off x="1104122" y="1934104"/>
            <a:ext cx="2149069" cy="2814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D6D37D-B53C-4E74-9887-5EDEC6D70C7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18082" r="26316" b="11085"/>
          <a:stretch/>
        </p:blipFill>
        <p:spPr bwMode="auto">
          <a:xfrm rot="5400000">
            <a:off x="3931916" y="2627909"/>
            <a:ext cx="2305884" cy="2727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E5E1BD-5AB8-4175-B858-50DED8553D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/>
          <a:stretch/>
        </p:blipFill>
        <p:spPr bwMode="auto">
          <a:xfrm>
            <a:off x="6368996" y="4715578"/>
            <a:ext cx="2941982" cy="193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835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76A6D-942A-4C5E-96D8-4EB76C39EE26}"/>
              </a:ext>
            </a:extLst>
          </p:cNvPr>
          <p:cNvSpPr txBox="1"/>
          <p:nvPr/>
        </p:nvSpPr>
        <p:spPr>
          <a:xfrm>
            <a:off x="3530379" y="588397"/>
            <a:ext cx="4455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Работа с лабораторией «ЭНЕРДЖИ»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DB757F-3651-4B05-8D57-8F4A8B27B47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r="17427" b="14824"/>
          <a:stretch/>
        </p:blipFill>
        <p:spPr bwMode="auto">
          <a:xfrm rot="5400000">
            <a:off x="677846" y="2220400"/>
            <a:ext cx="2532493" cy="3172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4D35C7-41BE-41C1-9CEA-284FEDFF74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7771" r="30366" b="25386"/>
          <a:stretch/>
        </p:blipFill>
        <p:spPr bwMode="auto">
          <a:xfrm>
            <a:off x="3888188" y="1417119"/>
            <a:ext cx="3336497" cy="2232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10BF43-C4C6-4735-BF7B-6EB392355B8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t="1991" r="29228" b="15912"/>
          <a:stretch/>
        </p:blipFill>
        <p:spPr bwMode="auto">
          <a:xfrm>
            <a:off x="6082747" y="4069052"/>
            <a:ext cx="3498575" cy="2232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177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456C22-EB49-47E9-AF50-9085B41EE530}"/>
              </a:ext>
            </a:extLst>
          </p:cNvPr>
          <p:cNvSpPr txBox="1"/>
          <p:nvPr/>
        </p:nvSpPr>
        <p:spPr>
          <a:xfrm>
            <a:off x="2615978" y="413468"/>
            <a:ext cx="4953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Станция «Экспериментальная»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9E1EB-5937-49E9-BA6B-7F79DD2027E7}"/>
              </a:ext>
            </a:extLst>
          </p:cNvPr>
          <p:cNvSpPr txBox="1"/>
          <p:nvPr/>
        </p:nvSpPr>
        <p:spPr>
          <a:xfrm>
            <a:off x="1383527" y="1065476"/>
            <a:ext cx="84760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этой станции обучающиеся проводят лабораторную работу. </a:t>
            </a:r>
          </a:p>
          <a:p>
            <a:r>
              <a:rPr lang="ru-RU" sz="2000" dirty="0"/>
              <a:t>Оценивают полученный результат.</a:t>
            </a:r>
          </a:p>
          <a:p>
            <a:r>
              <a:rPr lang="ru-RU" sz="2000" b="1" dirty="0"/>
              <a:t>Лабораторная работа «Определение КПД нагревателя»</a:t>
            </a:r>
            <a:r>
              <a:rPr lang="ru-RU" sz="2000" dirty="0"/>
              <a:t> </a:t>
            </a:r>
          </a:p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901AA6-92ED-4C0D-81D6-8D3B955D55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2" y="2428879"/>
            <a:ext cx="2592124" cy="1955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2EAA6C-271C-4FD5-97B9-F2C5B73629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19" y="2428880"/>
            <a:ext cx="2321781" cy="1955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ACA420-5AE3-4037-86F5-279C518BA42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53" y="2358139"/>
            <a:ext cx="2581524" cy="2026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BC1E28-2923-47AA-BB7D-02DA423C4133}"/>
              </a:ext>
            </a:extLst>
          </p:cNvPr>
          <p:cNvSpPr txBox="1"/>
          <p:nvPr/>
        </p:nvSpPr>
        <p:spPr>
          <a:xfrm>
            <a:off x="556591" y="5104738"/>
            <a:ext cx="8539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Используется цифровая лаборатория </a:t>
            </a:r>
            <a:r>
              <a:rPr lang="en-US" sz="2000" dirty="0">
                <a:latin typeface="Arial Rounded MT Bold" panose="020F0704030504030204" pitchFamily="34" charset="0"/>
              </a:rPr>
              <a:t>RELEON</a:t>
            </a:r>
            <a:r>
              <a:rPr lang="ru-RU" sz="2000" dirty="0"/>
              <a:t>  и электронные весы</a:t>
            </a:r>
          </a:p>
        </p:txBody>
      </p:sp>
    </p:spTree>
    <p:extLst>
      <p:ext uri="{BB962C8B-B14F-4D97-AF65-F5344CB8AC3E}">
        <p14:creationId xmlns:p14="http://schemas.microsoft.com/office/powerpoint/2010/main" val="265568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FF1216-6EBC-451F-ADD7-056583D902E1}"/>
              </a:ext>
            </a:extLst>
          </p:cNvPr>
          <p:cNvSpPr txBox="1"/>
          <p:nvPr/>
        </p:nvSpPr>
        <p:spPr>
          <a:xfrm>
            <a:off x="2234316" y="558580"/>
            <a:ext cx="6384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Станция «Экологическая»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05506-4BC7-40F6-9536-CDA440D6A7C0}"/>
              </a:ext>
            </a:extLst>
          </p:cNvPr>
          <p:cNvSpPr txBox="1"/>
          <p:nvPr/>
        </p:nvSpPr>
        <p:spPr>
          <a:xfrm>
            <a:off x="1192697" y="1399430"/>
            <a:ext cx="761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Учащиеся работают с программой </a:t>
            </a:r>
            <a:r>
              <a:rPr lang="en-US" sz="2000" dirty="0">
                <a:latin typeface="Arial Rounded MT Bold" panose="020F0704030504030204" pitchFamily="34" charset="0"/>
              </a:rPr>
              <a:t>foto.hotdrv.ru/</a:t>
            </a:r>
            <a:r>
              <a:rPr lang="en-US" sz="2000" dirty="0" err="1">
                <a:latin typeface="Arial Rounded MT Bold" panose="020F0704030504030204" pitchFamily="34" charset="0"/>
              </a:rPr>
              <a:t>fotorobot</a:t>
            </a:r>
            <a:endParaRPr lang="ru-RU" sz="20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0E4C44B-64A3-4742-8C0E-E40E56E0E7E1}"/>
              </a:ext>
            </a:extLst>
          </p:cNvPr>
          <p:cNvGrpSpPr>
            <a:grpSpLocks/>
          </p:cNvGrpSpPr>
          <p:nvPr/>
        </p:nvGrpSpPr>
        <p:grpSpPr bwMode="auto">
          <a:xfrm>
            <a:off x="1386838" y="2158144"/>
            <a:ext cx="2405934" cy="3097668"/>
            <a:chOff x="2351284" y="850270"/>
            <a:chExt cx="3555210" cy="4778336"/>
          </a:xfrm>
        </p:grpSpPr>
        <p:pic>
          <p:nvPicPr>
            <p:cNvPr id="6" name="Picture 8" descr="C:\Documents and Settings\Галина Александровна\Мои документы\Юля пробный\ФОТОРОБОТ.png">
              <a:extLst>
                <a:ext uri="{FF2B5EF4-FFF2-40B4-BE49-F238E27FC236}">
                  <a16:creationId xmlns:a16="http://schemas.microsoft.com/office/drawing/2014/main" id="{DD66D98A-87B0-4EF6-9C62-68DD1E6EC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1284" y="850270"/>
              <a:ext cx="3555210" cy="4676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64048FB-0B22-41E6-A296-EFA08A3204BD}"/>
                </a:ext>
              </a:extLst>
            </p:cNvPr>
            <p:cNvSpPr/>
            <p:nvPr/>
          </p:nvSpPr>
          <p:spPr>
            <a:xfrm>
              <a:off x="4913458" y="5142546"/>
              <a:ext cx="571788" cy="486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E2DD526-C14B-47DD-B658-3CBCA6FDAD95}"/>
              </a:ext>
            </a:extLst>
          </p:cNvPr>
          <p:cNvSpPr txBox="1"/>
          <p:nvPr/>
        </p:nvSpPr>
        <p:spPr>
          <a:xfrm>
            <a:off x="4198289" y="2234316"/>
            <a:ext cx="48184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 каким он будет, человек будущего? </a:t>
            </a:r>
          </a:p>
          <a:p>
            <a:r>
              <a:rPr lang="ru-RU" sz="2000" dirty="0"/>
              <a:t>Как повлияет экология на его внешность? Вот таким его представляют на данный момент ученики.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6750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261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Trebuchet MS</vt:lpstr>
      <vt:lpstr>Wingdings 3</vt:lpstr>
      <vt:lpstr>Аспект</vt:lpstr>
      <vt:lpstr>Урок-погружение в тему :  «Тепловые двигатели и охрана окружающей среды»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Урок-погружение в тему :  «Тепловые двигатели и охрана окружающей среды»</dc:title>
  <dc:creator>User</dc:creator>
  <cp:lastModifiedBy>User</cp:lastModifiedBy>
  <cp:revision>11</cp:revision>
  <dcterms:created xsi:type="dcterms:W3CDTF">2023-04-17T16:35:31Z</dcterms:created>
  <dcterms:modified xsi:type="dcterms:W3CDTF">2023-04-17T18:55:43Z</dcterms:modified>
</cp:coreProperties>
</file>