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3"/>
  </p:notesMasterIdLst>
  <p:sldIdLst>
    <p:sldId id="296" r:id="rId2"/>
    <p:sldId id="314" r:id="rId3"/>
    <p:sldId id="316" r:id="rId4"/>
    <p:sldId id="317" r:id="rId5"/>
    <p:sldId id="319" r:id="rId6"/>
    <p:sldId id="320" r:id="rId7"/>
    <p:sldId id="321" r:id="rId8"/>
    <p:sldId id="326" r:id="rId9"/>
    <p:sldId id="322" r:id="rId10"/>
    <p:sldId id="323" r:id="rId11"/>
    <p:sldId id="315" r:id="rId12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4" autoAdjust="0"/>
    <p:restoredTop sz="94660"/>
  </p:normalViewPr>
  <p:slideViewPr>
    <p:cSldViewPr>
      <p:cViewPr>
        <p:scale>
          <a:sx n="89" d="100"/>
          <a:sy n="89" d="100"/>
        </p:scale>
        <p:origin x="-8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8558D87-41C9-44B3-A210-EFA74452FA7C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233A7C7-2CAC-464B-86E5-8BA7ED76B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242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B3CA7-1063-4EA4-95A0-454C1263376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030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34150" y="3789363"/>
            <a:ext cx="24384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882644" cy="2664296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193BF53-0BBE-42DB-A828-3908C21257F3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C45BDAA6-1AF2-448B-90CE-A78951B2472C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0AA66743-C444-48F1-B06C-CF17962F8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0000"/>
            <a:lum/>
            <a:extLst/>
          </a:blip>
          <a:srcRect/>
          <a:tile tx="311150" ty="6350" sx="100000" sy="96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65163" y="3365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A42C705-CD87-4AC6-A075-B402BA7D7434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6F8F102-73C0-4975-86E8-724021E78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5288" y="404813"/>
            <a:ext cx="8353425" cy="5976937"/>
          </a:xfrm>
          <a:prstGeom prst="rect">
            <a:avLst/>
          </a:prstGeom>
          <a:solidFill>
            <a:schemeClr val="bg1"/>
          </a:solidFill>
          <a:ln cmpd="sng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1032" name="Рисунок 6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25400"/>
            <a:ext cx="133191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850154" cy="2286016"/>
          </a:xfrm>
        </p:spPr>
        <p:txBody>
          <a:bodyPr/>
          <a:lstStyle/>
          <a:p>
            <a:pPr eaLnBrk="0" hangingPunct="0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СОШ 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с.Решетино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</a:rPr>
              <a:t>Организация проектно-исследовательской деятельности  учащихся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b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</a:rPr>
              <a:t>при изучении темы «Йод»»</a:t>
            </a:r>
            <a:endParaRPr lang="ru-RU" sz="28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62745" y="3789040"/>
            <a:ext cx="45720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Выполнила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Агишева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Асия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Хайретдиновна-учитель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химии МОУ СОШ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с.Решетино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2535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66882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исследовательской работе: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00108"/>
            <a:ext cx="8229600" cy="5298671"/>
          </a:xfrm>
        </p:spPr>
        <p:txBody>
          <a:bodyPr/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 Йод очень своеобразный химический элемент. Невозможно изучить свойства йода и его соединений, опираясь только на общие свойства галогенов.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Йод – важнейший элемент для человеческого организма. Недостаток йода приводит  к нарушению обмена веществ и появлению многих заболеваний, в том числе эндемического зоба. Биологическое значение йода состоит в том, что он является составной частью молекул гормонов щитовидной железы. Очевидна необходимость профилактики данного заболевания среди населения нашего географического района, и особенно детей.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Йод и его соединения широко применяются в аналитической химии. С помощью йода можно определить качество многих продуктов. При проведении опытов по школьному курсу химии вместо брома можно использовать йод. Это безопаснее и удобнее для учеников и преподавателей.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 С целью профилактики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йододефицитных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состояний в питании учащихся в обязательном порядке 1-2 раза в неделю должна включаться рыба,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морепродукты,фрукты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приготовление блюд обязательно с применением йодированной морской соли.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Arial" charset="0"/>
                <a:cs typeface="Times New Roman" pitchFamily="18" charset="0"/>
              </a:rPr>
              <a:t>         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Исследовательские проекты наших учеников</a:t>
            </a:r>
            <a:endParaRPr lang="ru-RU" sz="2800" dirty="0"/>
          </a:p>
        </p:txBody>
      </p:sp>
      <p:pic>
        <p:nvPicPr>
          <p:cNvPr id="4" name="Picture 3" descr="C:\Users\Агишев\Pictures\Снимок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000504"/>
            <a:ext cx="3214710" cy="2391898"/>
          </a:xfrm>
          <a:prstGeom prst="rect">
            <a:avLst/>
          </a:prstGeom>
          <a:noFill/>
        </p:spPr>
      </p:pic>
      <p:pic>
        <p:nvPicPr>
          <p:cNvPr id="5" name="Picture 6" descr="C:\Users\Агишев\Pictures\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429132"/>
            <a:ext cx="3742593" cy="2283543"/>
          </a:xfrm>
          <a:prstGeom prst="rect">
            <a:avLst/>
          </a:prstGeom>
          <a:noFill/>
        </p:spPr>
      </p:pic>
      <p:pic>
        <p:nvPicPr>
          <p:cNvPr id="6" name="Picture 4" descr="C:\Users\Агишев\Pictures\ап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000504"/>
            <a:ext cx="3113705" cy="2357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728"/>
            <a:ext cx="8229600" cy="6357982"/>
          </a:xfrm>
        </p:spPr>
        <p:txBody>
          <a:bodyPr/>
          <a:lstStyle/>
          <a:p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естественно-научной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и технологической направленности «Точка роста» в МОУ СОЩ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с.Решетино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Пачелмского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 начал функционировать в  сентября 2022 года. Но за этот </a:t>
            </a:r>
            <a:b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небольшой период уже удалось добиться определенных результатов. За это время Центр уже успел встречать гостей из г.Пензы и гостей из Татарстана, так же наш центр посетили ученики из МОУ СОШ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пос.Титово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660066"/>
                </a:solidFill>
                <a:latin typeface="Times New Roman" pitchFamily="18" charset="0"/>
              </a:rPr>
              <a:t>Многие </a:t>
            </a:r>
            <a:r>
              <a:rPr lang="ru-RU" sz="1600" b="1" i="1" dirty="0" smtClean="0">
                <a:solidFill>
                  <a:srgbClr val="660066"/>
                </a:solidFill>
                <a:latin typeface="Times New Roman" pitchFamily="18" charset="0"/>
              </a:rPr>
              <a:t>учащиеся выбирают специальности связанные с  </a:t>
            </a:r>
            <a:r>
              <a:rPr lang="ru-RU" sz="1600" b="1" i="1" dirty="0" smtClean="0">
                <a:solidFill>
                  <a:srgbClr val="660066"/>
                </a:solidFill>
                <a:latin typeface="Times New Roman" pitchFamily="18" charset="0"/>
              </a:rPr>
              <a:t>медициной, экологией</a:t>
            </a:r>
            <a:r>
              <a:rPr lang="ru-RU" sz="1600" b="1" i="1" dirty="0" smtClean="0">
                <a:solidFill>
                  <a:srgbClr val="660066"/>
                </a:solidFill>
                <a:latin typeface="Times New Roman" pitchFamily="18" charset="0"/>
              </a:rPr>
              <a:t>, </a:t>
            </a:r>
            <a:r>
              <a:rPr lang="ru-RU" sz="1600" b="1" i="1" dirty="0" smtClean="0">
                <a:solidFill>
                  <a:srgbClr val="660066"/>
                </a:solidFill>
                <a:latin typeface="Times New Roman" pitchFamily="18" charset="0"/>
              </a:rPr>
              <a:t>химией и </a:t>
            </a:r>
            <a:r>
              <a:rPr lang="ru-RU" sz="1600" b="1" i="1" dirty="0" smtClean="0">
                <a:solidFill>
                  <a:srgbClr val="660066"/>
                </a:solidFill>
                <a:latin typeface="Times New Roman" pitchFamily="18" charset="0"/>
              </a:rPr>
              <a:t>успешно учатся в вуза</a:t>
            </a:r>
            <a:r>
              <a:rPr lang="ru-RU" sz="1800" b="1" i="1" dirty="0" smtClean="0">
                <a:solidFill>
                  <a:srgbClr val="660066"/>
                </a:solidFill>
                <a:latin typeface="Times New Roman" pitchFamily="18" charset="0"/>
              </a:rPr>
              <a:t>х.</a:t>
            </a:r>
            <a:r>
              <a:rPr lang="ru-RU" sz="1800" dirty="0" smtClean="0">
                <a:latin typeface="Times New Roman" pitchFamily="18" charset="0"/>
              </a:rPr>
              <a:t> </a:t>
            </a:r>
            <a:endParaRPr lang="ru-RU" sz="1800" dirty="0"/>
          </a:p>
        </p:txBody>
      </p:sp>
      <p:sp>
        <p:nvSpPr>
          <p:cNvPr id="9218" name="AutoShape 2" descr="https://reshshkola.edusite.ru/sveden/files/70da27861aae7ea6c460fd82b039a9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 descr="C:\Users\Агишев\Desktop\00ff2de84996c731ecb8611f29d843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2286017" cy="1714514"/>
          </a:xfrm>
          <a:prstGeom prst="rect">
            <a:avLst/>
          </a:prstGeom>
          <a:noFill/>
        </p:spPr>
      </p:pic>
      <p:pic>
        <p:nvPicPr>
          <p:cNvPr id="9220" name="Picture 4" descr="C:\Users\Агишев\Desktop\70da27861aae7ea6c460fd82b039a9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214554"/>
            <a:ext cx="2110279" cy="1674825"/>
          </a:xfrm>
          <a:prstGeom prst="rect">
            <a:avLst/>
          </a:prstGeom>
          <a:noFill/>
        </p:spPr>
      </p:pic>
      <p:pic>
        <p:nvPicPr>
          <p:cNvPr id="5122" name="Picture 2" descr="C:\Users\Агишев\Pictures\Снимокххх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857364"/>
            <a:ext cx="2437528" cy="1643074"/>
          </a:xfrm>
          <a:prstGeom prst="rect">
            <a:avLst/>
          </a:prstGeom>
          <a:noFill/>
        </p:spPr>
      </p:pic>
      <p:pic>
        <p:nvPicPr>
          <p:cNvPr id="5123" name="Picture 3" descr="C:\Users\Агишев\Pictures\Снимокр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786190"/>
            <a:ext cx="2927680" cy="1523998"/>
          </a:xfrm>
          <a:prstGeom prst="rect">
            <a:avLst/>
          </a:prstGeom>
          <a:noFill/>
        </p:spPr>
      </p:pic>
      <p:pic>
        <p:nvPicPr>
          <p:cNvPr id="5125" name="Picture 5" descr="C:\Users\Агишев\Pictures\Снимокммм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3714752"/>
            <a:ext cx="1879878" cy="201112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786050" y="4071942"/>
            <a:ext cx="17859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Участник интенсивной профильной смены «Образовательная химия» центра выявления поддержке одаренных детей и молодежи Пензенской области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14290"/>
            <a:ext cx="7882644" cy="5143536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оптимальных  условий для повышения мотивации учащихся к изучению химии, развитие  их творческого потенциала через организацию  исследовательской и проектной деятельности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у учащихся необходимых исследовательских знаний, умений и навыков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учебно-исследовательских экологических проектов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Проведение экологических экспедиций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ФИЗИЧЕСКИЕ СВОЙСТВА ЙОДА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3643314"/>
            <a:ext cx="2000264" cy="133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Агишев\Pictures\м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714488"/>
            <a:ext cx="192882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гишев\Pictures\с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571876"/>
            <a:ext cx="21526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Агишев\Pictures\э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214818"/>
            <a:ext cx="2562221" cy="1501429"/>
          </a:xfrm>
          <a:prstGeom prst="rect">
            <a:avLst/>
          </a:prstGeom>
          <a:noFill/>
        </p:spPr>
      </p:pic>
      <p:pic>
        <p:nvPicPr>
          <p:cNvPr id="3075" name="Picture 3" descr="C:\Users\Агишев\Pictures\х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571868" y="1643050"/>
            <a:ext cx="2165353" cy="2257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381262"/>
          </a:xfrm>
        </p:spPr>
        <p:txBody>
          <a:bodyPr/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РАСТВОРИМОСТЬ</a:t>
            </a: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2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1200" dirty="0" smtClean="0">
                <a:latin typeface="Times New Roman"/>
                <a:ea typeface="Calibri"/>
                <a:cs typeface="Times New Roman"/>
              </a:rPr>
              <a:t>Йод </a:t>
            </a:r>
            <a:r>
              <a:rPr lang="ru-RU" sz="1200" dirty="0" err="1" smtClean="0">
                <a:latin typeface="Times New Roman"/>
                <a:ea typeface="Calibri"/>
                <a:cs typeface="Times New Roman"/>
              </a:rPr>
              <a:t>малорастворим</a:t>
            </a:r>
            <a:r>
              <a:rPr lang="ru-RU" sz="1200" dirty="0" smtClean="0">
                <a:latin typeface="Times New Roman"/>
                <a:ea typeface="Calibri"/>
                <a:cs typeface="Times New Roman"/>
              </a:rPr>
              <a:t> в воде. При комнатной температуре в 100 г воды растворяется около 0,03 г йода, с повышением температуры растворимость йода несколько увеличивается. Гораздо лучше йод растворяется в органических растворителях. В глицерине растворимость йода составляет 0,97 г йода, в четыреххлористом углероде — 2,9 г, в спирте, эфире и сероуглероде — около 20 г йода на 100 г растворителя.</a:t>
            </a:r>
            <a:r>
              <a:rPr lang="ru-RU" sz="1200" dirty="0" smtClean="0">
                <a:ea typeface="Calibri"/>
                <a:cs typeface="Times New Roman"/>
              </a:rPr>
              <a:t/>
            </a:r>
            <a:br>
              <a:rPr lang="ru-RU" sz="1200" dirty="0" smtClean="0">
                <a:ea typeface="Calibri"/>
                <a:cs typeface="Times New Roman"/>
              </a:rPr>
            </a:b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глицерине    В воде       В этаноле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гишев\Pictures\ю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1543050" cy="258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гишев\Pictures\ии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643182"/>
            <a:ext cx="17859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Агишев\Pictures\б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214554"/>
            <a:ext cx="1643074" cy="2520741"/>
          </a:xfrm>
          <a:prstGeom prst="rect">
            <a:avLst/>
          </a:prstGeom>
          <a:noFill/>
        </p:spPr>
      </p:pic>
      <p:pic>
        <p:nvPicPr>
          <p:cNvPr id="9" name="Рисунок 8" descr="C:\Users\Агишев\Pictures\о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071942"/>
            <a:ext cx="19812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Агишев\Pictures\ы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1357298"/>
            <a:ext cx="21717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Химические свойства йода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1)     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c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 металлами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:      2)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с водородом при </a:t>
            </a:r>
            <a:r>
              <a:rPr lang="ru-RU" sz="2400" dirty="0" err="1" smtClean="0">
                <a:latin typeface="Times New Roman"/>
                <a:ea typeface="Calibri"/>
                <a:cs typeface="Times New Roman"/>
              </a:rPr>
              <a:t>нагреваниии</a:t>
            </a:r>
            <a:endParaRPr lang="ru-RU" sz="2400" dirty="0" smtClean="0">
              <a:ea typeface="Calibri"/>
              <a:cs typeface="Times New Roman"/>
            </a:endParaRPr>
          </a:p>
          <a:p>
            <a:pPr marL="1143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Al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 + 3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I</a:t>
            </a:r>
            <a:r>
              <a:rPr lang="ru-RU" baseline="-25000" dirty="0" smtClean="0">
                <a:latin typeface="Times New Roman"/>
                <a:ea typeface="Calibri"/>
                <a:cs typeface="Times New Roman"/>
              </a:rPr>
              <a:t>2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 → 2</a:t>
            </a:r>
            <a:r>
              <a:rPr lang="en-US" dirty="0" err="1" smtClean="0">
                <a:latin typeface="Times New Roman"/>
                <a:ea typeface="Calibri"/>
                <a:cs typeface="Times New Roman"/>
              </a:rPr>
              <a:t>AlI</a:t>
            </a:r>
            <a:r>
              <a:rPr lang="ru-RU" baseline="-25000" dirty="0" smtClean="0">
                <a:latin typeface="Times New Roman"/>
                <a:ea typeface="Calibri"/>
                <a:cs typeface="Times New Roman"/>
              </a:rPr>
              <a:t>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2НI</a:t>
            </a:r>
          </a:p>
          <a:p>
            <a:pPr marL="1143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ru-RU" sz="2400" dirty="0" smtClean="0">
              <a:ea typeface="Calibri"/>
              <a:cs typeface="Times New Roman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  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Al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       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I</a:t>
            </a:r>
            <a:r>
              <a:rPr lang="ru-RU" baseline="-25000" dirty="0" smtClean="0">
                <a:latin typeface="Times New Roman"/>
                <a:ea typeface="Calibri"/>
                <a:cs typeface="Times New Roman"/>
              </a:rPr>
              <a:t>2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357562"/>
            <a:ext cx="2786082" cy="236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1714488"/>
            <a:ext cx="6143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Агишев\Pictures\й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286124"/>
            <a:ext cx="207170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Агишев\Pictures\Снимокс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224776" y="3631104"/>
            <a:ext cx="2622225" cy="1785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Качественная реакция на ионы йода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 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HI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+ </a:t>
            </a:r>
            <a:r>
              <a:rPr lang="en-US" sz="1600" dirty="0" err="1" smtClean="0">
                <a:latin typeface="Times New Roman"/>
                <a:ea typeface="Calibri"/>
                <a:cs typeface="Times New Roman"/>
              </a:rPr>
              <a:t>AgNO</a:t>
            </a:r>
            <a:r>
              <a:rPr lang="ru-RU" sz="1600" baseline="-25000" dirty="0" smtClean="0">
                <a:latin typeface="Times New Roman"/>
                <a:ea typeface="Calibri"/>
                <a:cs typeface="Times New Roman"/>
              </a:rPr>
              <a:t>3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→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 </a:t>
            </a:r>
            <a:r>
              <a:rPr lang="en-US" sz="1600" dirty="0" err="1" smtClean="0">
                <a:latin typeface="Times New Roman"/>
                <a:ea typeface="Calibri"/>
                <a:cs typeface="Times New Roman"/>
              </a:rPr>
              <a:t>AgI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¯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+ 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HNO</a:t>
            </a:r>
            <a:r>
              <a:rPr lang="ru-RU" sz="1600" baseline="-25000" dirty="0" smtClean="0">
                <a:latin typeface="Times New Roman"/>
                <a:ea typeface="Calibri"/>
                <a:cs typeface="Times New Roman"/>
              </a:rPr>
              <a:t>3</a:t>
            </a:r>
            <a:endParaRPr lang="ru-RU" sz="1600" dirty="0" smtClean="0">
              <a:ea typeface="Calibri"/>
              <a:cs typeface="Times New Roman"/>
            </a:endParaRPr>
          </a:p>
          <a:p>
            <a:pPr marL="1143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Образуется темно-желтый осадок йодида серебра, нерастворимый в кислотах.</a:t>
            </a:r>
            <a:endParaRPr lang="ru-RU" sz="1600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Рисунок 4" descr="C:\Users\Агишев\Pictures\ж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143248"/>
            <a:ext cx="20669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гишев\Pictures\ь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928934"/>
            <a:ext cx="21621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7166"/>
            <a:ext cx="8229600" cy="119049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Определение содержания йода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      в организме (проба на йод)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29058" y="1785926"/>
          <a:ext cx="4643472" cy="3286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3912"/>
                <a:gridCol w="773912"/>
                <a:gridCol w="773912"/>
                <a:gridCol w="773912"/>
                <a:gridCol w="773912"/>
                <a:gridCol w="773912"/>
              </a:tblGrid>
              <a:tr h="21482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Кол-во уч-ся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исчезновение йодной сетки через 3-4 часа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исчезновение йодной сетки через 6-8 часов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исчезновение йодной сетки через 10-12 часов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учащихся с признаками </a:t>
                      </a:r>
                      <a:r>
                        <a:rPr lang="ru-RU" sz="1100" dirty="0" err="1">
                          <a:effectLst/>
                        </a:rPr>
                        <a:t>йододефицита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44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44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44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44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Рисунок 7" descr="C:\Users\Агишев\Pictures\е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4000504"/>
            <a:ext cx="3357586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гишев\Pictures\т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71612"/>
            <a:ext cx="19431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476672"/>
            <a:ext cx="7888960" cy="6381328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18471310"/>
              </p:ext>
            </p:extLst>
          </p:nvPr>
        </p:nvGraphicFramePr>
        <p:xfrm>
          <a:off x="4786314" y="2191404"/>
          <a:ext cx="3857652" cy="47442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662781"/>
                <a:gridCol w="2194871"/>
              </a:tblGrid>
              <a:tr h="1237596">
                <a:tc>
                  <a:txBody>
                    <a:bodyPr/>
                    <a:lstStyle/>
                    <a:p>
                      <a:pPr marR="107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R="107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Исследуемый материал</a:t>
                      </a:r>
                    </a:p>
                    <a:p>
                      <a:pPr marR="107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R="107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йода</a:t>
                      </a:r>
                      <a:endParaRPr lang="ru-RU" sz="1400" b="1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23240">
                <a:tc>
                  <a:txBody>
                    <a:bodyPr/>
                    <a:lstStyle/>
                    <a:p>
                      <a:pPr marR="107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минтай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хлеб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морковь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яблоко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картофель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творог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йодированная соль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107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R="107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ярко синее окрашивание</a:t>
                      </a:r>
                    </a:p>
                    <a:p>
                      <a:pPr marR="107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синее окрашивание</a:t>
                      </a:r>
                    </a:p>
                    <a:p>
                      <a:pPr marR="107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слабое окрашивание</a:t>
                      </a:r>
                    </a:p>
                    <a:p>
                      <a:pPr marR="107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слабое окрашивание</a:t>
                      </a:r>
                    </a:p>
                    <a:p>
                      <a:pPr marR="107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слабое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окрашивание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слабое окрашивание.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ярко синее окрашивание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107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Объект 2"/>
          <p:cNvSpPr txBox="1">
            <a:spLocks/>
          </p:cNvSpPr>
          <p:nvPr/>
        </p:nvSpPr>
        <p:spPr>
          <a:xfrm>
            <a:off x="723872" y="629072"/>
            <a:ext cx="7888960" cy="6381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Wingdings 2" charset="2"/>
              <a:buNone/>
              <a:tabLst/>
              <a:defRPr/>
            </a:pPr>
            <a:endParaRPr kumimoji="0" 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Wingdings 2" charset="2"/>
              <a:buNone/>
              <a:tabLst/>
              <a:defRPr/>
            </a:pPr>
            <a:endParaRPr kumimoji="0" 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Wingdings 2" charset="2"/>
              <a:buNone/>
              <a:tabLst/>
              <a:defRPr/>
            </a:pPr>
            <a:endParaRPr kumimoji="0" 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Wingdings 2" charset="2"/>
              <a:buNone/>
              <a:tabLst/>
              <a:defRPr/>
            </a:pPr>
            <a:endParaRPr kumimoji="0" 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Wingdings 2" charset="2"/>
              <a:buNone/>
              <a:tabLst/>
              <a:defRPr/>
            </a:pPr>
            <a:endParaRPr kumimoji="0" 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Wingdings 2" charset="2"/>
              <a:buNone/>
              <a:tabLst/>
              <a:defRPr/>
            </a:pPr>
            <a:endParaRPr kumimoji="0" 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Wingdings 2" charset="2"/>
              <a:buNone/>
              <a:tabLst/>
              <a:defRPr/>
            </a:pPr>
            <a:endParaRPr kumimoji="0" 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Wingdings 2" charset="2"/>
              <a:buNone/>
              <a:tabLst/>
              <a:defRPr/>
            </a:pPr>
            <a:endParaRPr kumimoji="0" 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Wingdings 2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Wingdings 2" charset="2"/>
              <a:buChar char="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14290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Исследование продуктов питания школьной столовой на содержание йода.</a:t>
            </a:r>
          </a:p>
        </p:txBody>
      </p:sp>
      <p:pic>
        <p:nvPicPr>
          <p:cNvPr id="4098" name="Picture 2" descr="C:\Users\Агишев\Pictures\т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0751" y="1357297"/>
            <a:ext cx="1653280" cy="1928827"/>
          </a:xfrm>
          <a:prstGeom prst="rect">
            <a:avLst/>
          </a:prstGeom>
          <a:noFill/>
        </p:spPr>
      </p:pic>
      <p:pic>
        <p:nvPicPr>
          <p:cNvPr id="4099" name="Picture 3" descr="C:\Users\Агишев\Pictures\ш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5" y="1315546"/>
            <a:ext cx="1643073" cy="1984432"/>
          </a:xfrm>
          <a:prstGeom prst="rect">
            <a:avLst/>
          </a:prstGeom>
          <a:noFill/>
        </p:spPr>
      </p:pic>
      <p:pic>
        <p:nvPicPr>
          <p:cNvPr id="4100" name="Picture 4" descr="C:\Users\Агишев\Pictures\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099" y="3571876"/>
            <a:ext cx="3427055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51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Масштабные модели в программе </a:t>
            </a: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</a:rPr>
              <a:t>Blender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4" name="Picture 6" descr="C:\Users\Агишев\Pictures\з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500438"/>
            <a:ext cx="2357454" cy="2172556"/>
          </a:xfrm>
          <a:prstGeom prst="rect">
            <a:avLst/>
          </a:prstGeom>
          <a:noFill/>
        </p:spPr>
      </p:pic>
      <p:pic>
        <p:nvPicPr>
          <p:cNvPr id="2055" name="Picture 7" descr="C:\Users\Агишев\Pictures\х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357298"/>
            <a:ext cx="2286002" cy="2196664"/>
          </a:xfrm>
          <a:prstGeom prst="rect">
            <a:avLst/>
          </a:prstGeom>
          <a:noFill/>
        </p:spPr>
      </p:pic>
      <p:pic>
        <p:nvPicPr>
          <p:cNvPr id="2056" name="Picture 8" descr="C:\Users\Агишев\Pictures\з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428736"/>
            <a:ext cx="2653278" cy="2319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3554</TotalTime>
  <Words>313</Words>
  <Application>Microsoft Office PowerPoint</Application>
  <PresentationFormat>Экран (4:3)</PresentationFormat>
  <Paragraphs>108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МОУ СОШ с.Решетино «Организация проектно-исследовательской деятельности  учащихся  при изучении темы «Йод»»</vt:lpstr>
      <vt:lpstr>Цель:  Создание оптимальных  условий для повышения мотивации учащихся к изучению химии, развитие  их творческого потенциала через организацию  исследовательской и проектной деятельности   Задачи: Формирование у учащихся необходимых исследовательских знаний, умений и навыков Создание учебно-исследовательских экологических проектов Проведение экологических экспедиций </vt:lpstr>
      <vt:lpstr>ФИЗИЧЕСКИЕ СВОЙСТВА ЙОДА</vt:lpstr>
      <vt:lpstr>РАСТВОРИМОСТЬ Йод малорастворим в воде. При комнатной температуре в 100 г воды растворяется около 0,03 г йода, с повышением температуры растворимость йода несколько увеличивается. Гораздо лучше йод растворяется в органических растворителях. В глицерине растворимость йода составляет 0,97 г йода, в четыреххлористом углероде — 2,9 г, в спирте, эфире и сероуглероде — около 20 г йода на 100 г растворителя. </vt:lpstr>
      <vt:lpstr>Химические свойства йода</vt:lpstr>
      <vt:lpstr>Качественная реакция на ионы йода</vt:lpstr>
      <vt:lpstr> Определение содержания йода        в организме (проба на йод)  </vt:lpstr>
      <vt:lpstr>Слайд 8</vt:lpstr>
      <vt:lpstr>Масштабные модели в программе Blender</vt:lpstr>
      <vt:lpstr>Выводы по исследовательской работе:</vt:lpstr>
      <vt:lpstr>Центр естественно-научной и технологической направленности «Точка роста» в МОУ СОЩ с.Решетино Пачелмского муниципального района начал функционировать в  сентября 2022 года. Но за этот  небольшой период уже удалось добиться определенных результатов. За это время Центр уже успел встречать гостей из г.Пензы и гостей из Татарстана, так же наш центр посетили ученики из МОУ СОШ пос.Титово                  Многие учащиеся выбирают специальности связанные с  медициной, экологией, химией и успешно учатся в вузах. </vt:lpstr>
    </vt:vector>
  </TitlesOfParts>
  <Company>Сам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йода</dc:title>
  <dc:creator>Я</dc:creator>
  <cp:lastModifiedBy>Агишев</cp:lastModifiedBy>
  <cp:revision>221</cp:revision>
  <cp:lastPrinted>2016-02-29T15:20:14Z</cp:lastPrinted>
  <dcterms:created xsi:type="dcterms:W3CDTF">2007-02-02T16:28:13Z</dcterms:created>
  <dcterms:modified xsi:type="dcterms:W3CDTF">2022-11-16T14:26:51Z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0008007c06000000000001024140</vt:lpwstr>
  </property>
</Properties>
</file>