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8"/>
  </p:notesMasterIdLst>
  <p:sldIdLst>
    <p:sldId id="256" r:id="rId2"/>
    <p:sldId id="257" r:id="rId3"/>
    <p:sldId id="289" r:id="rId4"/>
    <p:sldId id="259" r:id="rId5"/>
    <p:sldId id="263" r:id="rId6"/>
    <p:sldId id="290" r:id="rId7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2AF807-242A-4BC3-A71C-DAC95E141CDB}">
  <a:tblStyle styleId="{712AF807-242A-4BC3-A71C-DAC95E141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0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391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c7f727d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c7f727de7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c7f727d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c7f727de7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c7f727de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dc7f727de7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dc7f727d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dc7f727de7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dc7f727d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dc7f727de7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2800" y="912125"/>
            <a:ext cx="5724900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15163" y="4302500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7925" y="277913"/>
            <a:ext cx="635350" cy="262075"/>
            <a:chOff x="5957925" y="277913"/>
            <a:chExt cx="635350" cy="262075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080425" y="2393950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7604416" y="4523900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/>
          <p:nvPr/>
        </p:nvSpPr>
        <p:spPr>
          <a:xfrm rot="-5400000">
            <a:off x="8270572" y="4346869"/>
            <a:ext cx="531139" cy="1062132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4572000" y="1289825"/>
            <a:ext cx="38592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54" name="Google Shape;154;p15"/>
          <p:cNvCxnSpPr/>
          <p:nvPr/>
        </p:nvCxnSpPr>
        <p:spPr>
          <a:xfrm>
            <a:off x="0" y="288325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5" name="Google Shape;155;p15"/>
          <p:cNvSpPr/>
          <p:nvPr/>
        </p:nvSpPr>
        <p:spPr>
          <a:xfrm>
            <a:off x="194766" y="4676300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 flipH="1">
            <a:off x="8326937" y="248056"/>
            <a:ext cx="619607" cy="2071536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flipH="1">
            <a:off x="8074174" y="724112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flipH="1">
            <a:off x="222442" y="3936275"/>
            <a:ext cx="979995" cy="1015965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 rot="10800000" flipH="1">
            <a:off x="-14086" y="221887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5400000" flipH="1">
            <a:off x="7357911" y="4331331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8"/>
          <p:cNvGrpSpPr/>
          <p:nvPr/>
        </p:nvGrpSpPr>
        <p:grpSpPr>
          <a:xfrm flipH="1">
            <a:off x="6854246" y="4782247"/>
            <a:ext cx="635350" cy="262075"/>
            <a:chOff x="5957925" y="3706913"/>
            <a:chExt cx="635350" cy="262075"/>
          </a:xfrm>
        </p:grpSpPr>
        <p:sp>
          <p:nvSpPr>
            <p:cNvPr id="180" name="Google Shape;180;p18"/>
            <p:cNvSpPr/>
            <p:nvPr/>
          </p:nvSpPr>
          <p:spPr>
            <a:xfrm rot="5400000">
              <a:off x="63773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5400000">
              <a:off x="61506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 rot="5400000">
              <a:off x="5911750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8"/>
          <p:cNvSpPr/>
          <p:nvPr/>
        </p:nvSpPr>
        <p:spPr>
          <a:xfrm rot="5400000" flipH="1">
            <a:off x="8477361" y="4331331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7145960" y="-976487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 rot="-5400000">
            <a:off x="26771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 rot="-5400000">
            <a:off x="133864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176075" y="45287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 rot="-5400000">
            <a:off x="39361" y="408950"/>
            <a:ext cx="635350" cy="262075"/>
            <a:chOff x="5957925" y="277913"/>
            <a:chExt cx="635350" cy="262075"/>
          </a:xfrm>
        </p:grpSpPr>
        <p:sp>
          <p:nvSpPr>
            <p:cNvPr id="190" name="Google Shape;190;p19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" name="Google Shape;193;p19"/>
          <p:cNvCxnSpPr/>
          <p:nvPr/>
        </p:nvCxnSpPr>
        <p:spPr>
          <a:xfrm>
            <a:off x="7993350" y="4875763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7145960" y="-976487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rot="-5400000">
            <a:off x="26771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-5400000">
            <a:off x="133864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176075" y="45287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 rot="-5400000">
            <a:off x="39361" y="408950"/>
            <a:ext cx="635350" cy="262075"/>
            <a:chOff x="5957925" y="277913"/>
            <a:chExt cx="635350" cy="262075"/>
          </a:xfrm>
        </p:grpSpPr>
        <p:sp>
          <p:nvSpPr>
            <p:cNvPr id="63" name="Google Shape;63;p6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6" name="Google Shape;66;p6"/>
          <p:cNvCxnSpPr/>
          <p:nvPr/>
        </p:nvCxnSpPr>
        <p:spPr>
          <a:xfrm>
            <a:off x="7993350" y="4875763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712800" y="1289825"/>
            <a:ext cx="4079100" cy="2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5654400" y="1289825"/>
            <a:ext cx="2412000" cy="297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1" name="Google Shape;71;p7"/>
          <p:cNvSpPr/>
          <p:nvPr/>
        </p:nvSpPr>
        <p:spPr>
          <a:xfrm rot="5400000">
            <a:off x="813800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7"/>
          <p:cNvCxnSpPr/>
          <p:nvPr/>
        </p:nvCxnSpPr>
        <p:spPr>
          <a:xfrm>
            <a:off x="0" y="288325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3" name="Google Shape;73;p7"/>
          <p:cNvSpPr/>
          <p:nvPr/>
        </p:nvSpPr>
        <p:spPr>
          <a:xfrm rot="10800000">
            <a:off x="821561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712800" y="1583950"/>
            <a:ext cx="61452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8008625" y="431813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8"/>
          <p:cNvCxnSpPr/>
          <p:nvPr/>
        </p:nvCxnSpPr>
        <p:spPr>
          <a:xfrm rot="10800000">
            <a:off x="8431200" y="1415500"/>
            <a:ext cx="0" cy="67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" name="Google Shape;80;p8"/>
          <p:cNvCxnSpPr/>
          <p:nvPr/>
        </p:nvCxnSpPr>
        <p:spPr>
          <a:xfrm>
            <a:off x="7051700" y="540000"/>
            <a:ext cx="63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1" name="Google Shape;81;p8"/>
          <p:cNvGrpSpPr/>
          <p:nvPr/>
        </p:nvGrpSpPr>
        <p:grpSpPr>
          <a:xfrm rot="5400000">
            <a:off x="694638" y="-236675"/>
            <a:ext cx="613175" cy="1540175"/>
            <a:chOff x="1060325" y="2960575"/>
            <a:chExt cx="613175" cy="1540175"/>
          </a:xfrm>
        </p:grpSpPr>
        <p:sp>
          <p:nvSpPr>
            <p:cNvPr id="82" name="Google Shape;82;p8"/>
            <p:cNvSpPr/>
            <p:nvPr/>
          </p:nvSpPr>
          <p:spPr>
            <a:xfrm>
              <a:off x="1060325" y="2960575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3"/>
                  </a:moveTo>
                  <a:lnTo>
                    <a:pt x="12263" y="0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8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060325" y="3370900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4"/>
                  </a:moveTo>
                  <a:lnTo>
                    <a:pt x="12263" y="1"/>
                  </a:lnTo>
                  <a:lnTo>
                    <a:pt x="24526" y="12264"/>
                  </a:lnTo>
                  <a:lnTo>
                    <a:pt x="24526" y="23161"/>
                  </a:lnTo>
                  <a:lnTo>
                    <a:pt x="12263" y="10898"/>
                  </a:lnTo>
                  <a:lnTo>
                    <a:pt x="1" y="231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060325" y="3781275"/>
              <a:ext cx="613175" cy="579000"/>
            </a:xfrm>
            <a:custGeom>
              <a:avLst/>
              <a:gdLst/>
              <a:ahLst/>
              <a:cxnLst/>
              <a:rect l="l" t="t" r="r" b="b"/>
              <a:pathLst>
                <a:path w="24527" h="23160" extrusionOk="0">
                  <a:moveTo>
                    <a:pt x="1" y="12263"/>
                  </a:moveTo>
                  <a:lnTo>
                    <a:pt x="12263" y="1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7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176225" y="4173725"/>
              <a:ext cx="381375" cy="327025"/>
            </a:xfrm>
            <a:custGeom>
              <a:avLst/>
              <a:gdLst/>
              <a:ahLst/>
              <a:cxnLst/>
              <a:rect l="l" t="t" r="r" b="b"/>
              <a:pathLst>
                <a:path w="15255" h="13081" extrusionOk="0">
                  <a:moveTo>
                    <a:pt x="7627" y="1"/>
                  </a:moveTo>
                  <a:lnTo>
                    <a:pt x="0" y="7628"/>
                  </a:lnTo>
                  <a:lnTo>
                    <a:pt x="4184" y="7628"/>
                  </a:lnTo>
                  <a:lnTo>
                    <a:pt x="4184" y="13081"/>
                  </a:lnTo>
                  <a:lnTo>
                    <a:pt x="11643" y="13081"/>
                  </a:lnTo>
                  <a:lnTo>
                    <a:pt x="11643" y="7628"/>
                  </a:lnTo>
                  <a:lnTo>
                    <a:pt x="15255" y="76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712800" y="1233175"/>
            <a:ext cx="3597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712800" y="2803075"/>
            <a:ext cx="3597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/>
          <p:nvPr/>
        </p:nvSpPr>
        <p:spPr>
          <a:xfrm rot="-5400000" flipH="1">
            <a:off x="7913625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9"/>
          <p:cNvCxnSpPr/>
          <p:nvPr/>
        </p:nvCxnSpPr>
        <p:spPr>
          <a:xfrm rot="10800000">
            <a:off x="8831100" y="3735750"/>
            <a:ext cx="0" cy="66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2" name="Google Shape;92;p9"/>
          <p:cNvSpPr/>
          <p:nvPr/>
        </p:nvSpPr>
        <p:spPr>
          <a:xfrm rot="10800000" flipH="1">
            <a:off x="21486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-350800" y="401057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 rot="10800000">
            <a:off x="8202588" y="157275"/>
            <a:ext cx="635350" cy="262075"/>
            <a:chOff x="5957925" y="277913"/>
            <a:chExt cx="635350" cy="262075"/>
          </a:xfrm>
        </p:grpSpPr>
        <p:sp>
          <p:nvSpPr>
            <p:cNvPr id="95" name="Google Shape;95;p9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712800" y="4002900"/>
            <a:ext cx="7718400" cy="60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onymous Pro"/>
              <a:buNone/>
              <a:defRPr sz="2400" b="1">
                <a:latin typeface="Anonymous Pro"/>
                <a:ea typeface="Anonymous Pro"/>
                <a:cs typeface="Anonymous Pro"/>
                <a:sym typeface="Anonymous Pro"/>
              </a:defRPr>
            </a:lvl1pPr>
          </a:lstStyle>
          <a:p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197093" y="248056"/>
            <a:ext cx="619607" cy="2071536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/>
          <p:nvPr/>
        </p:nvSpPr>
        <p:spPr>
          <a:xfrm>
            <a:off x="509661" y="724112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/>
          <p:nvPr/>
        </p:nvSpPr>
        <p:spPr>
          <a:xfrm rot="-5400000" flipH="1">
            <a:off x="7913625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1"/>
          <p:cNvCxnSpPr/>
          <p:nvPr/>
        </p:nvCxnSpPr>
        <p:spPr>
          <a:xfrm rot="10800000">
            <a:off x="8831100" y="3735750"/>
            <a:ext cx="0" cy="66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7" name="Google Shape;107;p11"/>
          <p:cNvSpPr/>
          <p:nvPr/>
        </p:nvSpPr>
        <p:spPr>
          <a:xfrm rot="10800000" flipH="1">
            <a:off x="21486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-350800" y="401057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1"/>
          <p:cNvGrpSpPr/>
          <p:nvPr/>
        </p:nvGrpSpPr>
        <p:grpSpPr>
          <a:xfrm rot="10800000">
            <a:off x="8202588" y="157275"/>
            <a:ext cx="635350" cy="262075"/>
            <a:chOff x="5957925" y="277913"/>
            <a:chExt cx="635350" cy="262075"/>
          </a:xfrm>
        </p:grpSpPr>
        <p:sp>
          <p:nvSpPr>
            <p:cNvPr id="110" name="Google Shape;110;p11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712800" y="1106125"/>
            <a:ext cx="7718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712800" y="3152225"/>
            <a:ext cx="7718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>
            <a:off x="8008625" y="431813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200250" y="1377872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2200250" y="2237058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2200250" y="3092729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2200250" y="3948400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2985850" y="1356725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>
            <a:off x="2985850" y="3070408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7"/>
          </p:nvPr>
        </p:nvSpPr>
        <p:spPr>
          <a:xfrm>
            <a:off x="2985850" y="2213567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985850" y="3927250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3"/>
          <p:cNvCxnSpPr/>
          <p:nvPr/>
        </p:nvCxnSpPr>
        <p:spPr>
          <a:xfrm rot="10800000">
            <a:off x="8431200" y="1415500"/>
            <a:ext cx="0" cy="67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0" name="Google Shape;130;p13"/>
          <p:cNvCxnSpPr/>
          <p:nvPr/>
        </p:nvCxnSpPr>
        <p:spPr>
          <a:xfrm>
            <a:off x="7051700" y="540000"/>
            <a:ext cx="63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1" name="Google Shape;131;p13"/>
          <p:cNvGrpSpPr/>
          <p:nvPr/>
        </p:nvGrpSpPr>
        <p:grpSpPr>
          <a:xfrm>
            <a:off x="406213" y="3230025"/>
            <a:ext cx="613175" cy="1540175"/>
            <a:chOff x="1060325" y="2960575"/>
            <a:chExt cx="613175" cy="1540175"/>
          </a:xfrm>
        </p:grpSpPr>
        <p:sp>
          <p:nvSpPr>
            <p:cNvPr id="132" name="Google Shape;132;p13"/>
            <p:cNvSpPr/>
            <p:nvPr/>
          </p:nvSpPr>
          <p:spPr>
            <a:xfrm>
              <a:off x="1060325" y="2960575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3"/>
                  </a:moveTo>
                  <a:lnTo>
                    <a:pt x="12263" y="0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8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060325" y="3370900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4"/>
                  </a:moveTo>
                  <a:lnTo>
                    <a:pt x="12263" y="1"/>
                  </a:lnTo>
                  <a:lnTo>
                    <a:pt x="24526" y="12264"/>
                  </a:lnTo>
                  <a:lnTo>
                    <a:pt x="24526" y="23161"/>
                  </a:lnTo>
                  <a:lnTo>
                    <a:pt x="12263" y="10898"/>
                  </a:lnTo>
                  <a:lnTo>
                    <a:pt x="1" y="231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060325" y="3781275"/>
              <a:ext cx="613175" cy="579000"/>
            </a:xfrm>
            <a:custGeom>
              <a:avLst/>
              <a:gdLst/>
              <a:ahLst/>
              <a:cxnLst/>
              <a:rect l="l" t="t" r="r" b="b"/>
              <a:pathLst>
                <a:path w="24527" h="23160" extrusionOk="0">
                  <a:moveTo>
                    <a:pt x="1" y="12263"/>
                  </a:moveTo>
                  <a:lnTo>
                    <a:pt x="12263" y="1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7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176225" y="4173725"/>
              <a:ext cx="381375" cy="327025"/>
            </a:xfrm>
            <a:custGeom>
              <a:avLst/>
              <a:gdLst/>
              <a:ahLst/>
              <a:cxnLst/>
              <a:rect l="l" t="t" r="r" b="b"/>
              <a:pathLst>
                <a:path w="15255" h="13081" extrusionOk="0">
                  <a:moveTo>
                    <a:pt x="7627" y="1"/>
                  </a:moveTo>
                  <a:lnTo>
                    <a:pt x="0" y="7628"/>
                  </a:lnTo>
                  <a:lnTo>
                    <a:pt x="4184" y="7628"/>
                  </a:lnTo>
                  <a:lnTo>
                    <a:pt x="4184" y="13081"/>
                  </a:lnTo>
                  <a:lnTo>
                    <a:pt x="11643" y="13081"/>
                  </a:lnTo>
                  <a:lnTo>
                    <a:pt x="11643" y="7628"/>
                  </a:lnTo>
                  <a:lnTo>
                    <a:pt x="15255" y="76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2800" y="1152475"/>
            <a:ext cx="771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712800" y="912125"/>
            <a:ext cx="6338700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/>
              <a:t>Инсталляции для парка несуществующих фигур</a:t>
            </a:r>
            <a:endParaRPr sz="4000" dirty="0"/>
          </a:p>
        </p:txBody>
      </p:sp>
      <p:sp>
        <p:nvSpPr>
          <p:cNvPr id="205" name="Google Shape;205;p23"/>
          <p:cNvSpPr/>
          <p:nvPr/>
        </p:nvSpPr>
        <p:spPr>
          <a:xfrm>
            <a:off x="6196860" y="-442500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7184275" y="359075"/>
            <a:ext cx="979995" cy="1015965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-177800" y="3875475"/>
            <a:ext cx="2533959" cy="1411111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3"/>
          <p:cNvCxnSpPr/>
          <p:nvPr/>
        </p:nvCxnSpPr>
        <p:spPr>
          <a:xfrm>
            <a:off x="723400" y="820000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09" name="Google Shape;209;p23"/>
          <p:cNvGrpSpPr/>
          <p:nvPr/>
        </p:nvGrpSpPr>
        <p:grpSpPr>
          <a:xfrm>
            <a:off x="4572000" y="3846038"/>
            <a:ext cx="635350" cy="262075"/>
            <a:chOff x="5957925" y="3706913"/>
            <a:chExt cx="635350" cy="262075"/>
          </a:xfrm>
        </p:grpSpPr>
        <p:sp>
          <p:nvSpPr>
            <p:cNvPr id="210" name="Google Shape;210;p23"/>
            <p:cNvSpPr/>
            <p:nvPr/>
          </p:nvSpPr>
          <p:spPr>
            <a:xfrm rot="5400000">
              <a:off x="63773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 rot="5400000">
              <a:off x="61506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 rot="5400000">
              <a:off x="5911750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28184" y="3219822"/>
            <a:ext cx="2520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Авторы:</a:t>
            </a:r>
          </a:p>
          <a:p>
            <a:r>
              <a:rPr lang="ru-RU" sz="1200" i="1" dirty="0"/>
              <a:t>обучающиеся 8-9-х классов МАОУ многопрофильной гимназии № 13 г. Пензы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Цель проекта:</a:t>
            </a:r>
            <a:endParaRPr dirty="0"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2411760" y="1635646"/>
            <a:ext cx="5256584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Разнообразить парк несуществующих фигур новыми инсталляциями</a:t>
            </a:r>
            <a:endParaRPr dirty="0"/>
          </a:p>
        </p:txBody>
      </p:sp>
      <p:sp>
        <p:nvSpPr>
          <p:cNvPr id="230" name="Google Shape;230;p24"/>
          <p:cNvSpPr/>
          <p:nvPr/>
        </p:nvSpPr>
        <p:spPr>
          <a:xfrm>
            <a:off x="923250" y="164428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D:\Users\Tyrina\Downloads\IMG_20230406_0944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13583"/>
          <a:stretch/>
        </p:blipFill>
        <p:spPr bwMode="auto">
          <a:xfrm>
            <a:off x="2627784" y="2476264"/>
            <a:ext cx="2736304" cy="22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3" y="1342809"/>
            <a:ext cx="1456464" cy="193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9701"/>
            <a:ext cx="1800200" cy="240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/>
          <p:nvPr/>
        </p:nvSpPr>
        <p:spPr>
          <a:xfrm>
            <a:off x="2200250" y="3843400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2200250" y="2987738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2200250" y="2132075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Задачи проекта:</a:t>
            </a:r>
            <a:endParaRPr dirty="0"/>
          </a:p>
        </p:txBody>
      </p:sp>
      <p:sp>
        <p:nvSpPr>
          <p:cNvPr id="221" name="Google Shape;221;p24"/>
          <p:cNvSpPr/>
          <p:nvPr/>
        </p:nvSpPr>
        <p:spPr>
          <a:xfrm>
            <a:off x="2200250" y="1276413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title" idx="2"/>
          </p:nvPr>
        </p:nvSpPr>
        <p:spPr>
          <a:xfrm>
            <a:off x="2200250" y="1377872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idx="3"/>
          </p:nvPr>
        </p:nvSpPr>
        <p:spPr>
          <a:xfrm>
            <a:off x="2200250" y="2237058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4"/>
          </p:nvPr>
        </p:nvSpPr>
        <p:spPr>
          <a:xfrm>
            <a:off x="2200250" y="3092729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5"/>
          </p:nvPr>
        </p:nvSpPr>
        <p:spPr>
          <a:xfrm>
            <a:off x="2200250" y="3948400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2987824" y="1563638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Найти площади поверхностей фигур-макетов</a:t>
            </a:r>
            <a:endParaRPr dirty="0"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6"/>
          </p:nvPr>
        </p:nvSpPr>
        <p:spPr>
          <a:xfrm>
            <a:off x="2987824" y="3291830"/>
            <a:ext cx="504056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Найти количество краски, которое понадобится для покрытия фигур</a:t>
            </a:r>
            <a:endParaRPr dirty="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7"/>
          </p:nvPr>
        </p:nvSpPr>
        <p:spPr>
          <a:xfrm>
            <a:off x="2987824" y="2427734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Найти площади поверхностей реальных объектов</a:t>
            </a:r>
            <a:endParaRPr dirty="0"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8"/>
          </p:nvPr>
        </p:nvSpPr>
        <p:spPr>
          <a:xfrm>
            <a:off x="2985850" y="3927250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Рассчитать стоимость краски</a:t>
            </a:r>
            <a:endParaRPr dirty="0"/>
          </a:p>
        </p:txBody>
      </p:sp>
      <p:sp>
        <p:nvSpPr>
          <p:cNvPr id="230" name="Google Shape;230;p24"/>
          <p:cNvSpPr/>
          <p:nvPr/>
        </p:nvSpPr>
        <p:spPr>
          <a:xfrm>
            <a:off x="923250" y="164428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Математическая задача</a:t>
            </a:r>
            <a:endParaRPr dirty="0"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712800" y="1289825"/>
            <a:ext cx="4079100" cy="2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парке несуществующих фигур представят две новые инсталляции. Фигуры высотой два метра планируют окрасить белой краской в три слоя (расход: 250мл на 1 кв.м). Одна литровая банка такой краски стоит 1296 рублей. Рассчитайте стоимость покраски каждой инсталляции</a:t>
            </a:r>
            <a:endParaRPr dirty="0"/>
          </a:p>
        </p:txBody>
      </p:sp>
      <p:sp>
        <p:nvSpPr>
          <p:cNvPr id="253" name="Google Shape;253;p26"/>
          <p:cNvSpPr/>
          <p:nvPr/>
        </p:nvSpPr>
        <p:spPr>
          <a:xfrm>
            <a:off x="5578200" y="381812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7729663" y="2158050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16509"/>
          <a:stretch>
            <a:fillRect/>
          </a:stretch>
        </p:blipFill>
        <p:spPr bwMode="auto">
          <a:xfrm>
            <a:off x="5651500" y="1276350"/>
            <a:ext cx="2413000" cy="29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Фигура 1</a:t>
            </a:r>
            <a:endParaRPr dirty="0"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4294967295"/>
          </p:nvPr>
        </p:nvSpPr>
        <p:spPr>
          <a:xfrm>
            <a:off x="4572000" y="843558"/>
            <a:ext cx="4572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S</a:t>
            </a:r>
            <a:r>
              <a:rPr lang="ru-RU" sz="900" dirty="0"/>
              <a:t>полной поверхности </a:t>
            </a:r>
            <a:r>
              <a:rPr lang="ru-RU" dirty="0"/>
              <a:t>= 10,5</a:t>
            </a:r>
            <a:r>
              <a:rPr lang="ru-RU" baseline="30000" dirty="0"/>
              <a:t>2</a:t>
            </a:r>
            <a:r>
              <a:rPr lang="ru-RU" dirty="0"/>
              <a:t>*</a:t>
            </a:r>
            <a:r>
              <a:rPr lang="ru-RU" baseline="30000" dirty="0"/>
              <a:t> </a:t>
            </a:r>
            <a:r>
              <a:rPr lang="ru-RU" dirty="0"/>
              <a:t>4+ +(9,8+2,4)/2*10,5*16=1465,8(см</a:t>
            </a:r>
            <a:r>
              <a:rPr lang="ru-RU" baseline="30000" dirty="0"/>
              <a:t>2</a:t>
            </a:r>
            <a:r>
              <a:rPr lang="ru-RU" dirty="0"/>
              <a:t>)</a:t>
            </a:r>
            <a:r>
              <a:rPr lang="ru-RU" baseline="30000" dirty="0"/>
              <a:t> </a:t>
            </a:r>
          </a:p>
          <a:p>
            <a:pPr marL="0" lvl="0" indent="0">
              <a:buNone/>
            </a:pPr>
            <a:r>
              <a:rPr lang="ru-RU" dirty="0"/>
              <a:t>1465,8(см</a:t>
            </a:r>
            <a:r>
              <a:rPr lang="ru-RU" baseline="30000" dirty="0"/>
              <a:t>2</a:t>
            </a:r>
            <a:r>
              <a:rPr lang="ru-RU" dirty="0"/>
              <a:t>) = 0,14658(м</a:t>
            </a:r>
            <a:r>
              <a:rPr lang="ru-RU" baseline="30000" dirty="0"/>
              <a:t>2</a:t>
            </a:r>
            <a:r>
              <a:rPr lang="ru-RU" dirty="0"/>
              <a:t>)</a:t>
            </a:r>
            <a:r>
              <a:rPr lang="ru-RU" baseline="30000" dirty="0"/>
              <a:t> </a:t>
            </a:r>
          </a:p>
          <a:p>
            <a:pPr marL="0" lvl="0" indent="0">
              <a:buNone/>
            </a:pPr>
            <a:r>
              <a:rPr lang="en-US" dirty="0"/>
              <a:t>k = </a:t>
            </a:r>
            <a:r>
              <a:rPr lang="ru-RU" dirty="0"/>
              <a:t>200см:20см=10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k</a:t>
            </a:r>
            <a:r>
              <a:rPr lang="en-US" baseline="30000" dirty="0"/>
              <a:t>2 </a:t>
            </a:r>
            <a:r>
              <a:rPr lang="en-US" dirty="0"/>
              <a:t> = 100</a:t>
            </a:r>
          </a:p>
          <a:p>
            <a:pPr marL="0" lvl="0" indent="0">
              <a:buNone/>
            </a:pPr>
            <a:r>
              <a:rPr lang="en-US" dirty="0"/>
              <a:t>S</a:t>
            </a:r>
            <a:r>
              <a:rPr lang="ru-RU" sz="900" dirty="0"/>
              <a:t>реальной фигуры </a:t>
            </a:r>
            <a:r>
              <a:rPr lang="ru-RU" dirty="0"/>
              <a:t>=0,14658*100 </a:t>
            </a:r>
            <a:r>
              <a:rPr lang="en-US" dirty="0"/>
              <a:t>≈</a:t>
            </a:r>
            <a:r>
              <a:rPr lang="ru-RU" dirty="0"/>
              <a:t> 14, 658(м</a:t>
            </a:r>
            <a:r>
              <a:rPr lang="ru-RU" baseline="30000" dirty="0"/>
              <a:t>2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ru-RU" dirty="0"/>
              <a:t>250*14,658 = 3664, 5 (мл) – </a:t>
            </a:r>
            <a:r>
              <a:rPr lang="ru-RU" sz="1200" dirty="0"/>
              <a:t>чтобы покрыть в 1 слой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3664,5*3 = 10993,5 (мл) – </a:t>
            </a:r>
            <a:r>
              <a:rPr lang="ru-RU" sz="1200" dirty="0"/>
              <a:t>в</a:t>
            </a:r>
            <a:r>
              <a:rPr lang="ru-RU" dirty="0"/>
              <a:t> </a:t>
            </a:r>
            <a:r>
              <a:rPr lang="ru-RU" sz="1200" dirty="0"/>
              <a:t>3 слоя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10993,5 (мл) = 10, 993(л) </a:t>
            </a:r>
          </a:p>
          <a:p>
            <a:pPr marL="0" lvl="0" indent="0">
              <a:buNone/>
            </a:pPr>
            <a:r>
              <a:rPr lang="ru-RU" dirty="0"/>
              <a:t>1л – 1 банка, 10, 993 л – </a:t>
            </a:r>
            <a:r>
              <a:rPr lang="ru-RU" sz="1200" dirty="0"/>
              <a:t>11 литровых банок краски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11*1296 = 14256(</a:t>
            </a:r>
            <a:r>
              <a:rPr lang="ru-RU" dirty="0" err="1"/>
              <a:t>руб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4294967295"/>
          </p:nvPr>
        </p:nvSpPr>
        <p:spPr>
          <a:xfrm>
            <a:off x="827584" y="915566"/>
            <a:ext cx="3456384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Площадь полной поверхности  = площадь 4 одинаковых квадратов  + площадь 16 одинаковых трапеций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Коэффициент подобия = высота реальной фигуры / высота 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Площадь реальной фигуры = квадрат коэффициента подобия*площадь поверхности макета</a:t>
            </a:r>
          </a:p>
          <a:p>
            <a:pPr marL="0" lvl="0" indent="0">
              <a:buNone/>
            </a:pPr>
            <a:r>
              <a:rPr lang="ru-RU" sz="1000" dirty="0"/>
              <a:t>Расход краски на покрытие на 1 слоем = площадь реальной фигуры*объем краски на 1кв.м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Расход краски на покрытие в 3 слоя = покрытие в 1 слой * 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Стоимость краски = цена за 1 литр * количество банок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15035"/>
          <a:stretch/>
        </p:blipFill>
        <p:spPr bwMode="auto">
          <a:xfrm>
            <a:off x="2483768" y="3075806"/>
            <a:ext cx="1771239" cy="16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Фигура 2</a:t>
            </a:r>
            <a:endParaRPr dirty="0"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4294967295"/>
          </p:nvPr>
        </p:nvSpPr>
        <p:spPr>
          <a:xfrm>
            <a:off x="4572000" y="843558"/>
            <a:ext cx="4572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S</a:t>
            </a:r>
            <a:r>
              <a:rPr lang="ru-RU" sz="900" dirty="0"/>
              <a:t>полной поверхности модели </a:t>
            </a:r>
            <a:r>
              <a:rPr lang="ru-RU" dirty="0"/>
              <a:t>= =55,8+208,8+118,58+174,5+211,8+106,09 = 875,57(см</a:t>
            </a:r>
            <a:r>
              <a:rPr lang="ru-RU" baseline="30000" dirty="0"/>
              <a:t>2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en-US" dirty="0"/>
              <a:t>k = 9,75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K^2 = 95,068</a:t>
            </a:r>
          </a:p>
          <a:p>
            <a:pPr marL="0" lvl="0" indent="0">
              <a:buNone/>
            </a:pPr>
            <a:r>
              <a:rPr lang="en-US" dirty="0"/>
              <a:t>S</a:t>
            </a:r>
            <a:r>
              <a:rPr lang="ru-RU" sz="1050" dirty="0"/>
              <a:t>реальной фигуры </a:t>
            </a:r>
            <a:r>
              <a:rPr lang="ru-RU" dirty="0"/>
              <a:t>= 95,068*875,57 = 83233,87(</a:t>
            </a:r>
            <a:r>
              <a:rPr lang="ru-RU" dirty="0" err="1"/>
              <a:t>кв.см</a:t>
            </a:r>
            <a:r>
              <a:rPr lang="en-US" dirty="0"/>
              <a:t>) = 8,4(</a:t>
            </a:r>
            <a:r>
              <a:rPr lang="ru-RU" dirty="0" err="1"/>
              <a:t>кв.м</a:t>
            </a:r>
            <a:r>
              <a:rPr lang="ru-RU" dirty="0"/>
              <a:t>)</a:t>
            </a:r>
          </a:p>
          <a:p>
            <a:pPr marL="0" lvl="0" indent="0">
              <a:buNone/>
            </a:pPr>
            <a:r>
              <a:rPr lang="ru-RU" dirty="0"/>
              <a:t>Расход краски на покрытие 1 слоем: 250*8,4 = 2100(мл)</a:t>
            </a:r>
          </a:p>
          <a:p>
            <a:pPr marL="0" lvl="0" indent="0">
              <a:buNone/>
            </a:pPr>
            <a:r>
              <a:rPr lang="ru-RU" dirty="0"/>
              <a:t>2100*3 = 6300(мл) – расход краски на 3 слоя</a:t>
            </a:r>
          </a:p>
          <a:p>
            <a:pPr marL="0" lvl="0" indent="0">
              <a:buNone/>
            </a:pPr>
            <a:r>
              <a:rPr lang="ru-RU" dirty="0"/>
              <a:t>6,3л – 7 банок по 1 литру</a:t>
            </a:r>
          </a:p>
          <a:p>
            <a:pPr marL="0" lvl="0" indent="0">
              <a:buNone/>
            </a:pPr>
            <a:r>
              <a:rPr lang="ru-RU" dirty="0"/>
              <a:t>7*1296 = 9072 рублей </a:t>
            </a:r>
            <a:endParaRPr lang="en-US" dirty="0"/>
          </a:p>
          <a:p>
            <a:pPr marL="0" lvl="0" indent="0">
              <a:buNone/>
            </a:pPr>
            <a:r>
              <a:rPr lang="en-US" baseline="30000" dirty="0"/>
              <a:t> </a:t>
            </a:r>
            <a:endParaRPr baseline="30000" dirty="0"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4294967295"/>
          </p:nvPr>
        </p:nvSpPr>
        <p:spPr>
          <a:xfrm>
            <a:off x="827584" y="915566"/>
            <a:ext cx="3456384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000" dirty="0"/>
              <a:t>Площадь полной поверхности  = площадь 4 одинаковых треугольников (1) + площадь 4 одинаковых прямоугольников(1) + площадь 4 трапеций (1) + площадь 2 одинаковых квадрата(1) + площадь 4 одинаковых треугольников (2) + площадь 4 одинаковых трапеций(2) + площадь 1 квадрата(2)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Коэффициент подобия = высота реальной фигуры / высота 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Площадь реальной фигуры = квадрат коэффициента подобия*площадь 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Расход краски на покрытие 1 слоем = площадь реальной фигуры*объем краски на 1кв.м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Покрытие в 3 слоя = покрытие в 1 слой * 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Стоимость краски = цена за 1 литр * количество банок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pic>
        <p:nvPicPr>
          <p:cNvPr id="1027" name="Picture 3" descr="D:\Users\Tyrina\Downloads\IMG_20230406_101132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 b="8890"/>
          <a:stretch/>
        </p:blipFill>
        <p:spPr bwMode="auto">
          <a:xfrm>
            <a:off x="2627783" y="3579862"/>
            <a:ext cx="1299651" cy="12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ematical Anxiety by Slidesgo">
  <a:themeElements>
    <a:clrScheme name="Simple Light">
      <a:dk1>
        <a:srgbClr val="005158"/>
      </a:dk1>
      <a:lt1>
        <a:srgbClr val="EDF6F9"/>
      </a:lt1>
      <a:dk2>
        <a:srgbClr val="49CCBF"/>
      </a:dk2>
      <a:lt2>
        <a:srgbClr val="FF8F8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51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471</Words>
  <Application>Microsoft Office PowerPoint</Application>
  <PresentationFormat>Экран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Anonymous Pro</vt:lpstr>
      <vt:lpstr>Arial</vt:lpstr>
      <vt:lpstr>Open Sans</vt:lpstr>
      <vt:lpstr>Mathematical Anxiety by Slidesgo</vt:lpstr>
      <vt:lpstr>Инсталляции для парка несуществующих фигур</vt:lpstr>
      <vt:lpstr>Цель проекта:</vt:lpstr>
      <vt:lpstr>Задачи проекта:</vt:lpstr>
      <vt:lpstr>Математическая задача</vt:lpstr>
      <vt:lpstr>Фигура 1</vt:lpstr>
      <vt:lpstr>Фигура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Инсталляции для парка несуществующих фигур</dc:title>
  <dc:creator>1-4</dc:creator>
  <cp:lastModifiedBy>Metod1</cp:lastModifiedBy>
  <cp:revision>20</cp:revision>
  <cp:lastPrinted>2023-04-06T08:59:42Z</cp:lastPrinted>
  <dcterms:modified xsi:type="dcterms:W3CDTF">2023-04-07T11:51:40Z</dcterms:modified>
</cp:coreProperties>
</file>