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437" y="-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152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Вид под углом снизу на фасад современного здания с алюминиевыми дисками под ясным голубым небом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Вид под углом снизу на современное изогнутое здание под облачным небом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Вид изнутри современного белого здания со стеклянными панелями на ясное небо с редкими облаками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ид под углом снизу на башню Азади в Тегеране (Иран) на фоне безоблачного ясного неба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ид изнутри каменной конструкции на лестницу и ясное голубое небо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временное белое здание со стеклянными панелями на фоне ясного голубого неба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Небольшая часть современного моста в виде ракушки в Циндао (Шаньдун, Китай) под небом с редкими облаками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енза, 2023 г."/>
          <p:cNvSpPr txBox="1">
            <a:spLocks noGrp="1"/>
          </p:cNvSpPr>
          <p:nvPr>
            <p:ph type="body" idx="21"/>
          </p:nvPr>
        </p:nvSpPr>
        <p:spPr>
          <a:xfrm>
            <a:off x="9972701" y="12160840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t>Пенза, 2023 г.</a:t>
            </a:r>
          </a:p>
        </p:txBody>
      </p:sp>
      <p:sp>
        <p:nvSpPr>
          <p:cNvPr id="152" name="«Моделирование композиции,  составленной из стереометрических фигур, их частей и комбинаций.»"/>
          <p:cNvSpPr txBox="1">
            <a:spLocks noGrp="1"/>
          </p:cNvSpPr>
          <p:nvPr>
            <p:ph type="ctrTitle"/>
          </p:nvPr>
        </p:nvSpPr>
        <p:spPr>
          <a:xfrm>
            <a:off x="1206498" y="4533899"/>
            <a:ext cx="21971004" cy="4648201"/>
          </a:xfrm>
          <a:prstGeom prst="rect">
            <a:avLst/>
          </a:prstGeom>
        </p:spPr>
        <p:txBody>
          <a:bodyPr/>
          <a:lstStyle>
            <a:lvl1pPr defTabSz="1999437">
              <a:defRPr sz="9512" spc="-190"/>
            </a:lvl1pPr>
          </a:lstStyle>
          <a:p>
            <a:r>
              <a:rPr dirty="0"/>
              <a:t>«</a:t>
            </a:r>
            <a:r>
              <a:rPr dirty="0" err="1"/>
              <a:t>Моделирование</a:t>
            </a:r>
            <a:r>
              <a:rPr dirty="0"/>
              <a:t> </a:t>
            </a:r>
            <a:r>
              <a:rPr dirty="0" err="1"/>
              <a:t>композиции</a:t>
            </a:r>
            <a:r>
              <a:rPr dirty="0"/>
              <a:t>,  </a:t>
            </a:r>
            <a:r>
              <a:rPr dirty="0" err="1"/>
              <a:t>составленной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стереометрических</a:t>
            </a:r>
            <a:r>
              <a:rPr dirty="0"/>
              <a:t> </a:t>
            </a:r>
            <a:r>
              <a:rPr dirty="0" err="1"/>
              <a:t>фигур</a:t>
            </a:r>
            <a:r>
              <a:rPr dirty="0"/>
              <a:t>,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частей</a:t>
            </a:r>
            <a:r>
              <a:rPr dirty="0"/>
              <a:t> и </a:t>
            </a:r>
            <a:r>
              <a:rPr dirty="0" err="1" smtClean="0"/>
              <a:t>комбинаций</a:t>
            </a:r>
            <a:r>
              <a:rPr dirty="0" smtClean="0"/>
              <a:t>»</a:t>
            </a:r>
            <a:endParaRPr dirty="0"/>
          </a:p>
        </p:txBody>
      </p:sp>
      <p:sp>
        <p:nvSpPr>
          <p:cNvPr id="153" name="Муниципальное бюджетное общеобразовательное учреждение…"/>
          <p:cNvSpPr txBox="1">
            <a:spLocks noGrp="1"/>
          </p:cNvSpPr>
          <p:nvPr>
            <p:ph type="subTitle" sz="quarter" idx="1"/>
          </p:nvPr>
        </p:nvSpPr>
        <p:spPr>
          <a:xfrm>
            <a:off x="4598095" y="1332620"/>
            <a:ext cx="21971001" cy="1905001"/>
          </a:xfrm>
          <a:prstGeom prst="rect">
            <a:avLst/>
          </a:prstGeom>
        </p:spPr>
        <p:txBody>
          <a:bodyPr/>
          <a:lstStyle/>
          <a:p>
            <a:pPr defTabSz="586104">
              <a:defRPr sz="3905"/>
            </a:pPr>
            <a:r>
              <a:t> </a:t>
            </a:r>
          </a:p>
          <a:p>
            <a:pPr defTabSz="586104">
              <a:defRPr sz="3905"/>
            </a:pPr>
            <a:r>
              <a:t>Муниципальное бюджетное общеобразовательное учреждение</a:t>
            </a:r>
          </a:p>
          <a:p>
            <a:pPr defTabSz="586104">
              <a:defRPr sz="3905"/>
            </a:pPr>
            <a:r>
              <a:t>  классическая гимназия 1 им. В.Г. Белинского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храм «Рождества Христова»"/>
          <p:cNvSpPr txBox="1"/>
          <p:nvPr/>
        </p:nvSpPr>
        <p:spPr>
          <a:xfrm>
            <a:off x="1059259" y="-254863"/>
            <a:ext cx="11076847" cy="444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100" b="1"/>
            </a:pPr>
            <a:endParaRPr/>
          </a:p>
          <a:p>
            <a:pPr>
              <a:defRPr sz="7100" b="1"/>
            </a:pPr>
            <a:r>
              <a:t>  храм «Рождества Христова»</a:t>
            </a:r>
          </a:p>
        </p:txBody>
      </p:sp>
      <p:pic>
        <p:nvPicPr>
          <p:cNvPr id="156" name="IMG_3300.jpeg" descr="IMG_33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961" y="4044562"/>
            <a:ext cx="11960115" cy="793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макет «Рождества Христова»"/>
          <p:cNvSpPr txBox="1"/>
          <p:nvPr/>
        </p:nvSpPr>
        <p:spPr>
          <a:xfrm>
            <a:off x="14183792" y="837337"/>
            <a:ext cx="8658922" cy="225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100" b="1"/>
            </a:lvl1pPr>
          </a:lstStyle>
          <a:p>
            <a:r>
              <a:t> макет «Рождества Христова»</a:t>
            </a:r>
          </a:p>
        </p:txBody>
      </p:sp>
      <p:pic>
        <p:nvPicPr>
          <p:cNvPr id="158" name="IMG_3301.jpeg" descr="IMG_33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12636" y="2978198"/>
            <a:ext cx="8001234" cy="10668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ланируется постройка храма «Рождества Христова» площать 100кв метров и высотой 3 метра . На этой постройке возведен правильная восьмиугольная призма , с высотой 5 м. Сколько понадобится кирпича для этого храма, если размер кирпича 40 см, 20 см и…"/>
          <p:cNvSpPr txBox="1"/>
          <p:nvPr/>
        </p:nvSpPr>
        <p:spPr>
          <a:xfrm>
            <a:off x="1330450" y="4749936"/>
            <a:ext cx="21723099" cy="49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 i="1"/>
            </a:pPr>
            <a:r>
              <a:rPr dirty="0" err="1"/>
              <a:t>Планируется</a:t>
            </a:r>
            <a:r>
              <a:rPr dirty="0"/>
              <a:t> </a:t>
            </a:r>
            <a:r>
              <a:rPr dirty="0" err="1"/>
              <a:t>постройка</a:t>
            </a:r>
            <a:r>
              <a:rPr dirty="0"/>
              <a:t> </a:t>
            </a:r>
            <a:r>
              <a:rPr dirty="0" err="1"/>
              <a:t>храма</a:t>
            </a:r>
            <a:r>
              <a:rPr dirty="0"/>
              <a:t> «</a:t>
            </a:r>
            <a:r>
              <a:rPr dirty="0" err="1"/>
              <a:t>Рождества</a:t>
            </a:r>
            <a:r>
              <a:rPr dirty="0"/>
              <a:t> </a:t>
            </a:r>
            <a:r>
              <a:rPr dirty="0" err="1"/>
              <a:t>Христова</a:t>
            </a:r>
            <a:r>
              <a:rPr dirty="0"/>
              <a:t>» </a:t>
            </a:r>
            <a:r>
              <a:rPr dirty="0" err="1"/>
              <a:t>площать</a:t>
            </a:r>
            <a:r>
              <a:rPr dirty="0"/>
              <a:t> 100кв </a:t>
            </a:r>
            <a:r>
              <a:rPr dirty="0" err="1"/>
              <a:t>метров</a:t>
            </a:r>
            <a:r>
              <a:rPr dirty="0"/>
              <a:t> и </a:t>
            </a:r>
            <a:r>
              <a:rPr dirty="0" err="1"/>
              <a:t>высотой</a:t>
            </a:r>
            <a:r>
              <a:rPr dirty="0"/>
              <a:t> 3 </a:t>
            </a:r>
            <a:r>
              <a:rPr dirty="0" err="1"/>
              <a:t>метра</a:t>
            </a:r>
            <a:r>
              <a:rPr dirty="0"/>
              <a:t> 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постройке</a:t>
            </a:r>
            <a:r>
              <a:rPr dirty="0"/>
              <a:t> </a:t>
            </a:r>
            <a:r>
              <a:rPr dirty="0" err="1" smtClean="0"/>
              <a:t>возведен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 err="1"/>
              <a:t>правильная</a:t>
            </a:r>
            <a:r>
              <a:rPr dirty="0"/>
              <a:t> </a:t>
            </a:r>
            <a:r>
              <a:rPr dirty="0" err="1"/>
              <a:t>восьмиугольная</a:t>
            </a:r>
            <a:r>
              <a:rPr dirty="0"/>
              <a:t> </a:t>
            </a:r>
            <a:r>
              <a:rPr dirty="0" err="1"/>
              <a:t>призма</a:t>
            </a:r>
            <a:r>
              <a:rPr dirty="0"/>
              <a:t> , с </a:t>
            </a:r>
            <a:r>
              <a:rPr dirty="0" err="1"/>
              <a:t>высотой</a:t>
            </a:r>
            <a:r>
              <a:rPr dirty="0"/>
              <a:t> 5 м. </a:t>
            </a:r>
            <a:r>
              <a:rPr dirty="0" err="1"/>
              <a:t>Сколько</a:t>
            </a:r>
            <a:r>
              <a:rPr dirty="0"/>
              <a:t> </a:t>
            </a:r>
            <a:r>
              <a:rPr dirty="0" err="1"/>
              <a:t>понадобится</a:t>
            </a:r>
            <a:r>
              <a:rPr dirty="0"/>
              <a:t> </a:t>
            </a:r>
            <a:r>
              <a:rPr dirty="0" err="1"/>
              <a:t>кирпича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храма</a:t>
            </a:r>
            <a:r>
              <a:rPr dirty="0" smtClean="0"/>
              <a:t>,</a:t>
            </a:r>
            <a:endParaRPr lang="ru-RU" dirty="0" smtClean="0"/>
          </a:p>
          <a:p>
            <a:pPr>
              <a:defRPr sz="5300" i="1"/>
            </a:pPr>
            <a:r>
              <a:rPr dirty="0" smtClean="0"/>
              <a:t> </a:t>
            </a:r>
            <a:r>
              <a:rPr dirty="0" err="1" smtClean="0"/>
              <a:t>если</a:t>
            </a:r>
            <a:r>
              <a:rPr dirty="0" smtClean="0"/>
              <a:t> </a:t>
            </a:r>
            <a:r>
              <a:rPr dirty="0" err="1"/>
              <a:t>размер</a:t>
            </a:r>
            <a:r>
              <a:rPr dirty="0"/>
              <a:t> </a:t>
            </a:r>
            <a:r>
              <a:rPr dirty="0" err="1"/>
              <a:t>кирпича</a:t>
            </a:r>
            <a:r>
              <a:rPr dirty="0"/>
              <a:t> 40 </a:t>
            </a:r>
            <a:r>
              <a:rPr dirty="0" err="1"/>
              <a:t>см</a:t>
            </a:r>
            <a:r>
              <a:rPr dirty="0"/>
              <a:t>, 20 </a:t>
            </a:r>
            <a:r>
              <a:rPr dirty="0" err="1"/>
              <a:t>см</a:t>
            </a:r>
            <a:r>
              <a:rPr/>
              <a:t> </a:t>
            </a:r>
            <a:r>
              <a:rPr smtClean="0"/>
              <a:t>и </a:t>
            </a:r>
            <a:r>
              <a:rPr dirty="0" smtClean="0"/>
              <a:t>10 </a:t>
            </a:r>
            <a:r>
              <a:rPr dirty="0" err="1" smtClean="0"/>
              <a:t>см</a:t>
            </a:r>
            <a:r>
              <a:rPr dirty="0" smtClean="0"/>
              <a:t> ? </a:t>
            </a:r>
            <a:r>
              <a:rPr dirty="0" err="1" smtClean="0"/>
              <a:t>Планируется</a:t>
            </a:r>
            <a:r>
              <a:rPr dirty="0" smtClean="0"/>
              <a:t> </a:t>
            </a:r>
            <a:r>
              <a:rPr dirty="0" err="1" smtClean="0"/>
              <a:t>входная</a:t>
            </a:r>
            <a:r>
              <a:rPr dirty="0" smtClean="0"/>
              <a:t> </a:t>
            </a:r>
            <a:r>
              <a:rPr dirty="0" err="1" smtClean="0"/>
              <a:t>дверь</a:t>
            </a:r>
            <a:r>
              <a:rPr dirty="0" smtClean="0"/>
              <a:t> 1м </a:t>
            </a:r>
            <a:r>
              <a:rPr dirty="0" err="1" smtClean="0"/>
              <a:t>на</a:t>
            </a:r>
            <a:r>
              <a:rPr dirty="0" smtClean="0"/>
              <a:t> 2м и </a:t>
            </a:r>
            <a:r>
              <a:rPr dirty="0" err="1" smtClean="0"/>
              <a:t>сквозные</a:t>
            </a:r>
            <a:r>
              <a:rPr dirty="0" smtClean="0"/>
              <a:t> </a:t>
            </a:r>
            <a:r>
              <a:rPr dirty="0" err="1" smtClean="0"/>
              <a:t>окна</a:t>
            </a:r>
            <a:r>
              <a:rPr dirty="0" smtClean="0"/>
              <a:t> </a:t>
            </a:r>
            <a:r>
              <a:rPr lang="ru-RU" dirty="0" smtClean="0"/>
              <a:t>8ми угольной призмы</a:t>
            </a:r>
            <a:r>
              <a:rPr dirty="0" smtClean="0"/>
              <a:t>1м </a:t>
            </a:r>
            <a:r>
              <a:rPr dirty="0" err="1" smtClean="0"/>
              <a:t>на</a:t>
            </a:r>
            <a:r>
              <a:rPr dirty="0" smtClean="0"/>
              <a:t> 1,5м.</a:t>
            </a:r>
            <a:endParaRPr dirty="0"/>
          </a:p>
        </p:txBody>
      </p:sp>
      <p:sp>
        <p:nvSpPr>
          <p:cNvPr id="161" name="текст задачи:"/>
          <p:cNvSpPr txBox="1"/>
          <p:nvPr/>
        </p:nvSpPr>
        <p:spPr>
          <a:xfrm>
            <a:off x="7777259" y="1014216"/>
            <a:ext cx="8829481" cy="1540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/>
            </a:lvl1pPr>
          </a:lstStyle>
          <a:p>
            <a:r>
              <a:t>текст задачи: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решение :"/>
          <p:cNvSpPr txBox="1"/>
          <p:nvPr/>
        </p:nvSpPr>
        <p:spPr>
          <a:xfrm>
            <a:off x="1409895" y="1046800"/>
            <a:ext cx="4193477" cy="1131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/>
            </a:lvl1pPr>
          </a:lstStyle>
          <a:p>
            <a:r>
              <a:t>решение :</a:t>
            </a:r>
          </a:p>
        </p:txBody>
      </p:sp>
      <p:sp>
        <p:nvSpPr>
          <p:cNvPr id="164" name="Sстены = 10*3=30 (м^2).…"/>
          <p:cNvSpPr txBox="1"/>
          <p:nvPr/>
        </p:nvSpPr>
        <p:spPr>
          <a:xfrm>
            <a:off x="4825246" y="132803"/>
            <a:ext cx="17944202" cy="1419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/>
            </a:pPr>
            <a:r>
              <a:t>Sстены = 10*3=30 (м^2).</a:t>
            </a:r>
          </a:p>
          <a:p>
            <a:pPr>
              <a:defRPr sz="6400"/>
            </a:pPr>
            <a:r>
              <a:t>Sстен = 30*4=120 (м^2).</a:t>
            </a:r>
          </a:p>
          <a:p>
            <a:pPr>
              <a:defRPr sz="6400"/>
            </a:pPr>
            <a:r>
              <a:t>Sкирпича = 0,4*0,1= 0,04 (м^2) - лицевая сторона</a:t>
            </a:r>
          </a:p>
          <a:p>
            <a:pPr>
              <a:defRPr sz="6400"/>
            </a:pPr>
            <a:r>
              <a:t>Теперь узнаем общее количество кирпичей:</a:t>
            </a:r>
          </a:p>
          <a:p>
            <a:pPr>
              <a:defRPr sz="6400"/>
            </a:pPr>
            <a:r>
              <a:t>120/0,04= 3000</a:t>
            </a:r>
          </a:p>
          <a:p>
            <a:pPr>
              <a:defRPr sz="6400"/>
            </a:pPr>
            <a:r>
              <a:t>умножим на 2:</a:t>
            </a:r>
          </a:p>
          <a:p>
            <a:pPr>
              <a:defRPr sz="6400"/>
            </a:pPr>
            <a:r>
              <a:t>3000*2=6000-кирпичей</a:t>
            </a:r>
          </a:p>
          <a:p>
            <a:pPr>
              <a:defRPr sz="6400"/>
            </a:pPr>
            <a:r>
              <a:t>Sдв = 1*2= 2(м^2)</a:t>
            </a:r>
          </a:p>
          <a:p>
            <a:pPr>
              <a:defRPr sz="6400"/>
            </a:pPr>
            <a:r>
              <a:t>2/0,04=50-кирпичей</a:t>
            </a:r>
          </a:p>
          <a:p>
            <a:pPr>
              <a:defRPr sz="6400"/>
            </a:pPr>
            <a:r>
              <a:t>умножаем на 2</a:t>
            </a:r>
          </a:p>
          <a:p>
            <a:pPr>
              <a:defRPr sz="6400"/>
            </a:pPr>
            <a:r>
              <a:t>50*2=100-кирпичей занимает дверь</a:t>
            </a:r>
          </a:p>
          <a:p>
            <a:pPr>
              <a:defRPr sz="6400"/>
            </a:pPr>
            <a:r>
              <a:t>6000-100=5900-кирпичей</a:t>
            </a:r>
          </a:p>
          <a:p>
            <a:pPr>
              <a:defRPr sz="4600"/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1,5*8=12(м^2)…"/>
          <p:cNvSpPr txBox="1"/>
          <p:nvPr/>
        </p:nvSpPr>
        <p:spPr>
          <a:xfrm>
            <a:off x="15009645" y="5401586"/>
            <a:ext cx="8888578" cy="8671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1,5*8=12(м^2)</a:t>
            </a:r>
          </a:p>
          <a:p>
            <a:pPr>
              <a:defRPr sz="4400"/>
            </a:pPr>
            <a:r>
              <a:t>12/0,04=300-кирпичей</a:t>
            </a:r>
          </a:p>
          <a:p>
            <a:pPr>
              <a:defRPr sz="4400"/>
            </a:pPr>
            <a:r>
              <a:t>300*2=600-кирпичей</a:t>
            </a:r>
          </a:p>
          <a:p>
            <a:pPr>
              <a:defRPr sz="4400"/>
            </a:pPr>
            <a:r>
              <a:t>6126-600=5526-кирпичей</a:t>
            </a:r>
          </a:p>
          <a:p>
            <a:pPr>
              <a:defRPr sz="4400"/>
            </a:pPr>
            <a:r>
              <a:t>5900+5526=11426-кирпичей</a:t>
            </a:r>
          </a:p>
          <a:p>
            <a:pPr>
              <a:defRPr sz="4400"/>
            </a:pPr>
            <a:r>
              <a:t>тк кирпичи продаются тысячами,</a:t>
            </a:r>
          </a:p>
          <a:p>
            <a:pPr>
              <a:defRPr sz="4400"/>
            </a:pPr>
            <a:r>
              <a:t> округляем все до 12000.</a:t>
            </a:r>
          </a:p>
          <a:p>
            <a:pPr>
              <a:defRPr sz="4400"/>
            </a:pPr>
            <a:endParaRPr/>
          </a:p>
          <a:p>
            <a:pPr>
              <a:defRPr sz="4400"/>
            </a:pPr>
            <a:r>
              <a:t>Ответ: Для постройки храма</a:t>
            </a:r>
          </a:p>
          <a:p>
            <a:pPr>
              <a:defRPr sz="4400"/>
            </a:pPr>
            <a:r>
              <a:t> «Рождества Христова»</a:t>
            </a:r>
          </a:p>
          <a:p>
            <a:pPr>
              <a:defRPr sz="4400"/>
            </a:pPr>
            <a:r>
              <a:t>понадобится 11426 кирпичей≈</a:t>
            </a:r>
          </a:p>
          <a:p>
            <a:pPr>
              <a:defRPr sz="4400"/>
            </a:pPr>
            <a:r>
              <a:t>≈12000 кирпичей</a:t>
            </a:r>
          </a:p>
        </p:txBody>
      </p:sp>
      <p:sp>
        <p:nvSpPr>
          <p:cNvPr id="167" name="Найдём сторону 8 гранника, тк в условии…"/>
          <p:cNvSpPr txBox="1"/>
          <p:nvPr/>
        </p:nvSpPr>
        <p:spPr>
          <a:xfrm>
            <a:off x="2218396" y="-50767"/>
            <a:ext cx="17577299" cy="10720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600"/>
            </a:pPr>
            <a:endParaRPr dirty="0"/>
          </a:p>
          <a:p>
            <a:pPr>
              <a:defRPr sz="4600"/>
            </a:pPr>
            <a:r>
              <a:rPr dirty="0" err="1"/>
              <a:t>Найдём</a:t>
            </a:r>
            <a:r>
              <a:rPr dirty="0"/>
              <a:t> </a:t>
            </a:r>
            <a:r>
              <a:rPr dirty="0" err="1"/>
              <a:t>сторону</a:t>
            </a:r>
            <a:r>
              <a:rPr dirty="0"/>
              <a:t> </a:t>
            </a:r>
            <a:r>
              <a:rPr dirty="0" smtClean="0"/>
              <a:t>8</a:t>
            </a:r>
            <a:r>
              <a:rPr lang="ru-RU" dirty="0" smtClean="0"/>
              <a:t> угольника</a:t>
            </a:r>
            <a:r>
              <a:rPr dirty="0" smtClean="0"/>
              <a:t>, </a:t>
            </a:r>
            <a:r>
              <a:rPr dirty="0" err="1"/>
              <a:t>тк</a:t>
            </a:r>
            <a:r>
              <a:rPr dirty="0"/>
              <a:t> в </a:t>
            </a:r>
            <a:r>
              <a:rPr dirty="0" err="1"/>
              <a:t>условии</a:t>
            </a:r>
            <a:r>
              <a:rPr dirty="0"/>
              <a:t> </a:t>
            </a:r>
          </a:p>
          <a:p>
            <a:pPr>
              <a:defRPr sz="4600"/>
            </a:pPr>
            <a:r>
              <a:rPr dirty="0" err="1"/>
              <a:t>длину</a:t>
            </a:r>
            <a:r>
              <a:rPr dirty="0"/>
              <a:t> </a:t>
            </a:r>
            <a:r>
              <a:rPr dirty="0" err="1"/>
              <a:t>стороны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задали</a:t>
            </a:r>
            <a:r>
              <a:rPr dirty="0"/>
              <a:t>:</a:t>
            </a:r>
          </a:p>
          <a:p>
            <a:pPr>
              <a:defRPr sz="4600"/>
            </a:pPr>
            <a:r>
              <a:rPr dirty="0"/>
              <a:t>А8^2=4^2+4^2*2*4*4*1√2/2=32-16√2</a:t>
            </a:r>
          </a:p>
          <a:p>
            <a:pPr>
              <a:defRPr sz="4600"/>
            </a:pPr>
            <a:r>
              <a:rPr dirty="0"/>
              <a:t>А8=4√2-√2=4√0,5857≈3,06</a:t>
            </a:r>
          </a:p>
          <a:p>
            <a:pPr>
              <a:defRPr sz="4600"/>
            </a:pPr>
            <a:r>
              <a:rPr dirty="0"/>
              <a:t>P=8*A8=8*3,06=24,48≈24,5(м) </a:t>
            </a:r>
          </a:p>
          <a:p>
            <a:pPr>
              <a:defRPr sz="4600"/>
            </a:pPr>
            <a:r>
              <a:rPr dirty="0"/>
              <a:t>h=5(м)</a:t>
            </a:r>
          </a:p>
          <a:p>
            <a:pPr>
              <a:defRPr sz="4600"/>
            </a:pPr>
            <a:r>
              <a:rPr dirty="0"/>
              <a:t>S8граника=24,5*5=122,5(м^2)</a:t>
            </a:r>
          </a:p>
          <a:p>
            <a:pPr>
              <a:defRPr sz="4600"/>
            </a:pPr>
            <a:r>
              <a:rPr dirty="0"/>
              <a:t>S 8 </a:t>
            </a:r>
            <a:r>
              <a:rPr lang="ru-RU" dirty="0" smtClean="0"/>
              <a:t>угольника</a:t>
            </a:r>
            <a:r>
              <a:rPr dirty="0" smtClean="0"/>
              <a:t>/S </a:t>
            </a:r>
            <a:r>
              <a:rPr dirty="0" err="1"/>
              <a:t>кирпича</a:t>
            </a:r>
            <a:r>
              <a:rPr dirty="0"/>
              <a:t>= </a:t>
            </a:r>
            <a:r>
              <a:rPr dirty="0" err="1"/>
              <a:t>кол-во</a:t>
            </a:r>
            <a:r>
              <a:rPr dirty="0"/>
              <a:t> </a:t>
            </a:r>
            <a:r>
              <a:rPr dirty="0" err="1"/>
              <a:t>кирпичей</a:t>
            </a:r>
            <a:r>
              <a:rPr dirty="0"/>
              <a:t> </a:t>
            </a:r>
          </a:p>
          <a:p>
            <a:pPr>
              <a:defRPr sz="4600"/>
            </a:pPr>
            <a:r>
              <a:rPr dirty="0"/>
              <a:t>122,5/0,04=3063-кол-во </a:t>
            </a:r>
            <a:r>
              <a:rPr dirty="0" err="1"/>
              <a:t>кирпичей</a:t>
            </a:r>
            <a:endParaRPr dirty="0"/>
          </a:p>
          <a:p>
            <a:pPr>
              <a:defRPr sz="4600"/>
            </a:pPr>
            <a:r>
              <a:rPr dirty="0"/>
              <a:t>3063*2=6126</a:t>
            </a:r>
          </a:p>
          <a:p>
            <a:pPr>
              <a:defRPr sz="4600"/>
            </a:pPr>
            <a:r>
              <a:rPr dirty="0" err="1"/>
              <a:t>Найдём</a:t>
            </a:r>
            <a:r>
              <a:rPr dirty="0"/>
              <a:t> </a:t>
            </a:r>
            <a:r>
              <a:rPr dirty="0" err="1"/>
              <a:t>площадь</a:t>
            </a:r>
            <a:r>
              <a:rPr dirty="0"/>
              <a:t> </a:t>
            </a:r>
            <a:r>
              <a:rPr dirty="0" err="1"/>
              <a:t>окна</a:t>
            </a:r>
            <a:r>
              <a:rPr dirty="0"/>
              <a:t>:</a:t>
            </a:r>
          </a:p>
          <a:p>
            <a:pPr>
              <a:defRPr sz="4600"/>
            </a:pPr>
            <a:r>
              <a:rPr dirty="0"/>
              <a:t>1*1,5=1,5(м^2)</a:t>
            </a:r>
          </a:p>
          <a:p>
            <a:pPr>
              <a:defRPr sz="4600"/>
            </a:pPr>
            <a:endParaRPr dirty="0"/>
          </a:p>
          <a:p>
            <a:pPr>
              <a:defRPr sz="4600"/>
            </a:pPr>
            <a:endParaRPr dirty="0"/>
          </a:p>
        </p:txBody>
      </p:sp>
      <p:pic>
        <p:nvPicPr>
          <p:cNvPr id="168" name="IMG_3297.jpeg" descr="IMG_32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09" y="7537949"/>
            <a:ext cx="7277621" cy="588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Произвольный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33_DynamicLight</vt:lpstr>
      <vt:lpstr>«Моделирование композиции,  составленной из стереометрических фигур, их частей и комбинаций»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«Моделирование композиции,  составленной из стереометрических фигур, их частей и комбинаций»</dc:title>
  <dc:creator>user</dc:creator>
  <cp:lastModifiedBy>user</cp:lastModifiedBy>
  <cp:revision>2</cp:revision>
  <dcterms:modified xsi:type="dcterms:W3CDTF">2023-04-07T05:32:38Z</dcterms:modified>
</cp:coreProperties>
</file>